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Inter" panose="02000503000000020004"/>
      <p:regular r:id="rId20"/>
    </p:embeddedFont>
    <p:embeddedFont>
      <p:font typeface="Inter Bold" panose="02000503000000020004" pitchFamily="2" charset="0"/>
      <p:regular r:id="rId21"/>
      <p:bold r:id="rId22"/>
    </p:embeddedFont>
    <p:embeddedFont>
      <p:font typeface="Inter Bold Italics" panose="02000503000000020004" pitchFamily="2" charset="0"/>
      <p:regular r:id="rId23"/>
      <p:bold r:id="rId24"/>
      <p:italic r:id="rId25"/>
      <p:boldItalic r:id="rId26"/>
    </p:embeddedFont>
    <p:embeddedFont>
      <p:font typeface="Inter Italics" panose="02000503000000020004" pitchFamily="2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4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tie@ramsaybrown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4639256"/>
            <a:ext cx="4095719" cy="2925026"/>
          </a:xfrm>
          <a:custGeom>
            <a:avLst/>
            <a:gdLst/>
            <a:ahLst/>
            <a:cxnLst/>
            <a:rect l="l" t="t" r="r" b="b"/>
            <a:pathLst>
              <a:path w="4095719" h="2925026">
                <a:moveTo>
                  <a:pt x="0" y="0"/>
                </a:moveTo>
                <a:lnTo>
                  <a:pt x="4095719" y="0"/>
                </a:lnTo>
                <a:lnTo>
                  <a:pt x="4095719" y="2925026"/>
                </a:lnTo>
                <a:lnTo>
                  <a:pt x="0" y="2925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92238" y="1896961"/>
            <a:ext cx="16303523" cy="174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00"/>
              </a:lnSpc>
            </a:pPr>
            <a:r>
              <a:rPr lang="en-US" sz="55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Neighbourhood working… but how does the money actually work?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3787430"/>
            <a:ext cx="16303523" cy="414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i="1">
                <a:solidFill>
                  <a:srgbClr val="F58232"/>
                </a:solidFill>
                <a:latin typeface="Inter Italics"/>
                <a:ea typeface="Inter Italics"/>
                <a:cs typeface="Inter Italics"/>
                <a:sym typeface="Inter Italics"/>
              </a:rPr>
              <a:t>Funding flows, accountability and financial governance in the next phase of primary care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2238" y="7802407"/>
            <a:ext cx="4955442" cy="414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Katie Collin | Partner, Ramsay Brown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8512321"/>
            <a:ext cx="12387765" cy="59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705" b="1" i="1">
                <a:solidFill>
                  <a:srgbClr val="F58232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The model is changing. The money needs a structure.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65902" y="1334986"/>
            <a:ext cx="15504319" cy="891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54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What Goes Wrong When Governance Is Weak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6760" y="2164109"/>
            <a:ext cx="16334480" cy="519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The consequences are predictable — and preventable.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71998" y="2987431"/>
            <a:ext cx="8039395" cy="2952302"/>
            <a:chOff x="0" y="0"/>
            <a:chExt cx="10719194" cy="3936403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10706481" cy="3923665"/>
            </a:xfrm>
            <a:custGeom>
              <a:avLst/>
              <a:gdLst/>
              <a:ahLst/>
              <a:cxnLst/>
              <a:rect l="l" t="t" r="r" b="b"/>
              <a:pathLst>
                <a:path w="10706481" h="3923665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10691241" y="0"/>
                  </a:lnTo>
                  <a:cubicBezTo>
                    <a:pt x="10699623" y="0"/>
                    <a:pt x="10706481" y="6858"/>
                    <a:pt x="10706481" y="15240"/>
                  </a:cubicBezTo>
                  <a:lnTo>
                    <a:pt x="10706481" y="3908425"/>
                  </a:lnTo>
                  <a:cubicBezTo>
                    <a:pt x="10706481" y="3916807"/>
                    <a:pt x="10699623" y="3923665"/>
                    <a:pt x="10691241" y="3923665"/>
                  </a:cubicBezTo>
                  <a:lnTo>
                    <a:pt x="15240" y="3923665"/>
                  </a:lnTo>
                  <a:cubicBezTo>
                    <a:pt x="6858" y="3923665"/>
                    <a:pt x="0" y="3916807"/>
                    <a:pt x="0" y="3908425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0719181" cy="3936365"/>
            </a:xfrm>
            <a:custGeom>
              <a:avLst/>
              <a:gdLst/>
              <a:ahLst/>
              <a:cxnLst/>
              <a:rect l="l" t="t" r="r" b="b"/>
              <a:pathLst>
                <a:path w="10719181" h="3936365">
                  <a:moveTo>
                    <a:pt x="0" y="21590"/>
                  </a:moveTo>
                  <a:cubicBezTo>
                    <a:pt x="0" y="9652"/>
                    <a:pt x="9652" y="0"/>
                    <a:pt x="21590" y="0"/>
                  </a:cubicBezTo>
                  <a:lnTo>
                    <a:pt x="10697591" y="0"/>
                  </a:lnTo>
                  <a:lnTo>
                    <a:pt x="10697591" y="6350"/>
                  </a:lnTo>
                  <a:lnTo>
                    <a:pt x="10697591" y="0"/>
                  </a:lnTo>
                  <a:cubicBezTo>
                    <a:pt x="10709529" y="0"/>
                    <a:pt x="10719181" y="9652"/>
                    <a:pt x="10719181" y="21590"/>
                  </a:cubicBezTo>
                  <a:lnTo>
                    <a:pt x="10712831" y="21590"/>
                  </a:lnTo>
                  <a:lnTo>
                    <a:pt x="10719181" y="21590"/>
                  </a:lnTo>
                  <a:lnTo>
                    <a:pt x="10719181" y="3914775"/>
                  </a:lnTo>
                  <a:lnTo>
                    <a:pt x="10712831" y="3914775"/>
                  </a:lnTo>
                  <a:lnTo>
                    <a:pt x="10719181" y="3914775"/>
                  </a:lnTo>
                  <a:cubicBezTo>
                    <a:pt x="10719181" y="3926713"/>
                    <a:pt x="10709529" y="3936365"/>
                    <a:pt x="10697591" y="3936365"/>
                  </a:cubicBezTo>
                  <a:lnTo>
                    <a:pt x="10697591" y="3930015"/>
                  </a:lnTo>
                  <a:lnTo>
                    <a:pt x="10697591" y="3936365"/>
                  </a:lnTo>
                  <a:lnTo>
                    <a:pt x="21590" y="3936365"/>
                  </a:lnTo>
                  <a:lnTo>
                    <a:pt x="21590" y="3930015"/>
                  </a:lnTo>
                  <a:lnTo>
                    <a:pt x="21590" y="3936365"/>
                  </a:lnTo>
                  <a:cubicBezTo>
                    <a:pt x="9652" y="3936365"/>
                    <a:pt x="0" y="3926713"/>
                    <a:pt x="0" y="3914775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3914775"/>
                  </a:lnTo>
                  <a:lnTo>
                    <a:pt x="6350" y="3914775"/>
                  </a:lnTo>
                  <a:lnTo>
                    <a:pt x="12700" y="3914775"/>
                  </a:lnTo>
                  <a:cubicBezTo>
                    <a:pt x="12700" y="3919601"/>
                    <a:pt x="16637" y="3923665"/>
                    <a:pt x="21590" y="3923665"/>
                  </a:cubicBezTo>
                  <a:lnTo>
                    <a:pt x="10697591" y="3923665"/>
                  </a:lnTo>
                  <a:cubicBezTo>
                    <a:pt x="10702544" y="3923665"/>
                    <a:pt x="10706481" y="3919728"/>
                    <a:pt x="10706481" y="3914775"/>
                  </a:cubicBezTo>
                  <a:lnTo>
                    <a:pt x="10706481" y="21590"/>
                  </a:lnTo>
                  <a:cubicBezTo>
                    <a:pt x="10706481" y="16764"/>
                    <a:pt x="10702544" y="12700"/>
                    <a:pt x="10697591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637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65339" y="3271247"/>
            <a:ext cx="4098131" cy="445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27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Delayed or Lost Funding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5339" y="3805390"/>
            <a:ext cx="7452722" cy="125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Claims that depend on </a:t>
            </a:r>
            <a:r>
              <a:rPr lang="en-US" sz="2100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individuals rather than systems</a:t>
            </a: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. Missed deadlines. </a:t>
            </a:r>
            <a:r>
              <a:rPr lang="en-US" sz="2100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Disputes </a:t>
            </a: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about who owned the process.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76607" y="2987431"/>
            <a:ext cx="8039395" cy="2952302"/>
            <a:chOff x="0" y="0"/>
            <a:chExt cx="10719194" cy="3936403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10706481" cy="3923665"/>
            </a:xfrm>
            <a:custGeom>
              <a:avLst/>
              <a:gdLst/>
              <a:ahLst/>
              <a:cxnLst/>
              <a:rect l="l" t="t" r="r" b="b"/>
              <a:pathLst>
                <a:path w="10706481" h="3923665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10691241" y="0"/>
                  </a:lnTo>
                  <a:cubicBezTo>
                    <a:pt x="10699623" y="0"/>
                    <a:pt x="10706481" y="6858"/>
                    <a:pt x="10706481" y="15240"/>
                  </a:cubicBezTo>
                  <a:lnTo>
                    <a:pt x="10706481" y="3908425"/>
                  </a:lnTo>
                  <a:cubicBezTo>
                    <a:pt x="10706481" y="3916807"/>
                    <a:pt x="10699623" y="3923665"/>
                    <a:pt x="10691241" y="3923665"/>
                  </a:cubicBezTo>
                  <a:lnTo>
                    <a:pt x="15240" y="3923665"/>
                  </a:lnTo>
                  <a:cubicBezTo>
                    <a:pt x="6858" y="3923665"/>
                    <a:pt x="0" y="3916807"/>
                    <a:pt x="0" y="3908425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0719181" cy="3936365"/>
            </a:xfrm>
            <a:custGeom>
              <a:avLst/>
              <a:gdLst/>
              <a:ahLst/>
              <a:cxnLst/>
              <a:rect l="l" t="t" r="r" b="b"/>
              <a:pathLst>
                <a:path w="10719181" h="3936365">
                  <a:moveTo>
                    <a:pt x="0" y="21590"/>
                  </a:moveTo>
                  <a:cubicBezTo>
                    <a:pt x="0" y="9652"/>
                    <a:pt x="9652" y="0"/>
                    <a:pt x="21590" y="0"/>
                  </a:cubicBezTo>
                  <a:lnTo>
                    <a:pt x="10697591" y="0"/>
                  </a:lnTo>
                  <a:lnTo>
                    <a:pt x="10697591" y="6350"/>
                  </a:lnTo>
                  <a:lnTo>
                    <a:pt x="10697591" y="0"/>
                  </a:lnTo>
                  <a:cubicBezTo>
                    <a:pt x="10709529" y="0"/>
                    <a:pt x="10719181" y="9652"/>
                    <a:pt x="10719181" y="21590"/>
                  </a:cubicBezTo>
                  <a:lnTo>
                    <a:pt x="10712831" y="21590"/>
                  </a:lnTo>
                  <a:lnTo>
                    <a:pt x="10719181" y="21590"/>
                  </a:lnTo>
                  <a:lnTo>
                    <a:pt x="10719181" y="3914775"/>
                  </a:lnTo>
                  <a:lnTo>
                    <a:pt x="10712831" y="3914775"/>
                  </a:lnTo>
                  <a:lnTo>
                    <a:pt x="10719181" y="3914775"/>
                  </a:lnTo>
                  <a:cubicBezTo>
                    <a:pt x="10719181" y="3926713"/>
                    <a:pt x="10709529" y="3936365"/>
                    <a:pt x="10697591" y="3936365"/>
                  </a:cubicBezTo>
                  <a:lnTo>
                    <a:pt x="10697591" y="3930015"/>
                  </a:lnTo>
                  <a:lnTo>
                    <a:pt x="10697591" y="3936365"/>
                  </a:lnTo>
                  <a:lnTo>
                    <a:pt x="21590" y="3936365"/>
                  </a:lnTo>
                  <a:lnTo>
                    <a:pt x="21590" y="3930015"/>
                  </a:lnTo>
                  <a:lnTo>
                    <a:pt x="21590" y="3936365"/>
                  </a:lnTo>
                  <a:cubicBezTo>
                    <a:pt x="9652" y="3936365"/>
                    <a:pt x="0" y="3926713"/>
                    <a:pt x="0" y="3914775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3914775"/>
                  </a:lnTo>
                  <a:lnTo>
                    <a:pt x="6350" y="3914775"/>
                  </a:lnTo>
                  <a:lnTo>
                    <a:pt x="12700" y="3914775"/>
                  </a:lnTo>
                  <a:cubicBezTo>
                    <a:pt x="12700" y="3919601"/>
                    <a:pt x="16637" y="3923665"/>
                    <a:pt x="21590" y="3923665"/>
                  </a:cubicBezTo>
                  <a:lnTo>
                    <a:pt x="10697591" y="3923665"/>
                  </a:lnTo>
                  <a:cubicBezTo>
                    <a:pt x="10702544" y="3923665"/>
                    <a:pt x="10706481" y="3919728"/>
                    <a:pt x="10706481" y="3914775"/>
                  </a:cubicBezTo>
                  <a:lnTo>
                    <a:pt x="10706481" y="21590"/>
                  </a:lnTo>
                  <a:cubicBezTo>
                    <a:pt x="10706481" y="16764"/>
                    <a:pt x="10702544" y="12700"/>
                    <a:pt x="10697591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637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569948" y="3271247"/>
            <a:ext cx="7452722" cy="41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27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Conflict Between Partners and Organisations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69948" y="3805390"/>
            <a:ext cx="7452722" cy="82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Shared costs that were </a:t>
            </a:r>
            <a:r>
              <a:rPr lang="en-US" sz="2100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never agreed</a:t>
            </a: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 in writing. </a:t>
            </a:r>
            <a:r>
              <a:rPr lang="en-US" sz="2100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Allocation decisions</a:t>
            </a: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 that felt fair in one year but not in later years.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71998" y="6204937"/>
            <a:ext cx="8039395" cy="2516238"/>
            <a:chOff x="0" y="0"/>
            <a:chExt cx="10719194" cy="3354984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10706481" cy="3342259"/>
            </a:xfrm>
            <a:custGeom>
              <a:avLst/>
              <a:gdLst/>
              <a:ahLst/>
              <a:cxnLst/>
              <a:rect l="l" t="t" r="r" b="b"/>
              <a:pathLst>
                <a:path w="10706481" h="3342259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10691241" y="0"/>
                  </a:lnTo>
                  <a:cubicBezTo>
                    <a:pt x="10699623" y="0"/>
                    <a:pt x="10706481" y="6858"/>
                    <a:pt x="10706481" y="15240"/>
                  </a:cubicBezTo>
                  <a:lnTo>
                    <a:pt x="10706481" y="3327019"/>
                  </a:lnTo>
                  <a:cubicBezTo>
                    <a:pt x="10706481" y="3335401"/>
                    <a:pt x="10699623" y="3342259"/>
                    <a:pt x="10691241" y="3342259"/>
                  </a:cubicBezTo>
                  <a:lnTo>
                    <a:pt x="15240" y="3342259"/>
                  </a:lnTo>
                  <a:cubicBezTo>
                    <a:pt x="6858" y="3342259"/>
                    <a:pt x="0" y="3335401"/>
                    <a:pt x="0" y="3327019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0719181" cy="3354959"/>
            </a:xfrm>
            <a:custGeom>
              <a:avLst/>
              <a:gdLst/>
              <a:ahLst/>
              <a:cxnLst/>
              <a:rect l="l" t="t" r="r" b="b"/>
              <a:pathLst>
                <a:path w="10719181" h="3354959">
                  <a:moveTo>
                    <a:pt x="0" y="21590"/>
                  </a:moveTo>
                  <a:cubicBezTo>
                    <a:pt x="0" y="9652"/>
                    <a:pt x="9652" y="0"/>
                    <a:pt x="21590" y="0"/>
                  </a:cubicBezTo>
                  <a:lnTo>
                    <a:pt x="10697591" y="0"/>
                  </a:lnTo>
                  <a:lnTo>
                    <a:pt x="10697591" y="6350"/>
                  </a:lnTo>
                  <a:lnTo>
                    <a:pt x="10697591" y="0"/>
                  </a:lnTo>
                  <a:cubicBezTo>
                    <a:pt x="10709529" y="0"/>
                    <a:pt x="10719181" y="9652"/>
                    <a:pt x="10719181" y="21590"/>
                  </a:cubicBezTo>
                  <a:lnTo>
                    <a:pt x="10712831" y="21590"/>
                  </a:lnTo>
                  <a:lnTo>
                    <a:pt x="10719181" y="21590"/>
                  </a:lnTo>
                  <a:lnTo>
                    <a:pt x="10719181" y="3333369"/>
                  </a:lnTo>
                  <a:lnTo>
                    <a:pt x="10712831" y="3333369"/>
                  </a:lnTo>
                  <a:lnTo>
                    <a:pt x="10719181" y="3333369"/>
                  </a:lnTo>
                  <a:cubicBezTo>
                    <a:pt x="10719181" y="3345307"/>
                    <a:pt x="10709529" y="3354959"/>
                    <a:pt x="10697591" y="3354959"/>
                  </a:cubicBezTo>
                  <a:lnTo>
                    <a:pt x="10697591" y="3348609"/>
                  </a:lnTo>
                  <a:lnTo>
                    <a:pt x="10697591" y="3354959"/>
                  </a:lnTo>
                  <a:lnTo>
                    <a:pt x="21590" y="3354959"/>
                  </a:lnTo>
                  <a:lnTo>
                    <a:pt x="21590" y="3348609"/>
                  </a:lnTo>
                  <a:lnTo>
                    <a:pt x="21590" y="3354959"/>
                  </a:lnTo>
                  <a:cubicBezTo>
                    <a:pt x="9652" y="3354959"/>
                    <a:pt x="0" y="3345307"/>
                    <a:pt x="0" y="3333369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3333369"/>
                  </a:lnTo>
                  <a:lnTo>
                    <a:pt x="6350" y="3333369"/>
                  </a:lnTo>
                  <a:lnTo>
                    <a:pt x="12700" y="3333369"/>
                  </a:lnTo>
                  <a:cubicBezTo>
                    <a:pt x="12700" y="3338322"/>
                    <a:pt x="16637" y="3342259"/>
                    <a:pt x="21590" y="3342259"/>
                  </a:cubicBezTo>
                  <a:lnTo>
                    <a:pt x="10697591" y="3342259"/>
                  </a:lnTo>
                  <a:cubicBezTo>
                    <a:pt x="10702544" y="3342259"/>
                    <a:pt x="10706481" y="3338322"/>
                    <a:pt x="10706481" y="3333369"/>
                  </a:cubicBezTo>
                  <a:lnTo>
                    <a:pt x="10706481" y="21590"/>
                  </a:lnTo>
                  <a:cubicBezTo>
                    <a:pt x="10706481" y="16637"/>
                    <a:pt x="10702544" y="12700"/>
                    <a:pt x="10697591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637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65339" y="6488754"/>
            <a:ext cx="3488684" cy="445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27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Reporting Failure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5339" y="7022906"/>
            <a:ext cx="7452722" cy="125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ICB, member practice or internal </a:t>
            </a:r>
            <a:r>
              <a:rPr lang="en-US" sz="2100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reporting expectations</a:t>
            </a: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 that could not be met. </a:t>
            </a:r>
            <a:r>
              <a:rPr lang="en-US" sz="2100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Audit trails</a:t>
            </a: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 that did not exist. </a:t>
            </a:r>
            <a:r>
              <a:rPr lang="en-US" sz="2100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Decisions made verbally</a:t>
            </a: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 and could not be evidenced.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76607" y="6204937"/>
            <a:ext cx="8039395" cy="2516238"/>
            <a:chOff x="0" y="0"/>
            <a:chExt cx="10719194" cy="3354984"/>
          </a:xfrm>
        </p:grpSpPr>
        <p:sp>
          <p:nvSpPr>
            <p:cNvPr id="24" name="Freeform 24"/>
            <p:cNvSpPr/>
            <p:nvPr/>
          </p:nvSpPr>
          <p:spPr>
            <a:xfrm>
              <a:off x="6350" y="6350"/>
              <a:ext cx="10706481" cy="3342259"/>
            </a:xfrm>
            <a:custGeom>
              <a:avLst/>
              <a:gdLst/>
              <a:ahLst/>
              <a:cxnLst/>
              <a:rect l="l" t="t" r="r" b="b"/>
              <a:pathLst>
                <a:path w="10706481" h="3342259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10691241" y="0"/>
                  </a:lnTo>
                  <a:cubicBezTo>
                    <a:pt x="10699623" y="0"/>
                    <a:pt x="10706481" y="6858"/>
                    <a:pt x="10706481" y="15240"/>
                  </a:cubicBezTo>
                  <a:lnTo>
                    <a:pt x="10706481" y="3327019"/>
                  </a:lnTo>
                  <a:cubicBezTo>
                    <a:pt x="10706481" y="3335401"/>
                    <a:pt x="10699623" y="3342259"/>
                    <a:pt x="10691241" y="3342259"/>
                  </a:cubicBezTo>
                  <a:lnTo>
                    <a:pt x="15240" y="3342259"/>
                  </a:lnTo>
                  <a:cubicBezTo>
                    <a:pt x="6858" y="3342259"/>
                    <a:pt x="0" y="3335401"/>
                    <a:pt x="0" y="3327019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0719181" cy="3354959"/>
            </a:xfrm>
            <a:custGeom>
              <a:avLst/>
              <a:gdLst/>
              <a:ahLst/>
              <a:cxnLst/>
              <a:rect l="l" t="t" r="r" b="b"/>
              <a:pathLst>
                <a:path w="10719181" h="3354959">
                  <a:moveTo>
                    <a:pt x="0" y="21590"/>
                  </a:moveTo>
                  <a:cubicBezTo>
                    <a:pt x="0" y="9652"/>
                    <a:pt x="9652" y="0"/>
                    <a:pt x="21590" y="0"/>
                  </a:cubicBezTo>
                  <a:lnTo>
                    <a:pt x="10697591" y="0"/>
                  </a:lnTo>
                  <a:lnTo>
                    <a:pt x="10697591" y="6350"/>
                  </a:lnTo>
                  <a:lnTo>
                    <a:pt x="10697591" y="0"/>
                  </a:lnTo>
                  <a:cubicBezTo>
                    <a:pt x="10709529" y="0"/>
                    <a:pt x="10719181" y="9652"/>
                    <a:pt x="10719181" y="21590"/>
                  </a:cubicBezTo>
                  <a:lnTo>
                    <a:pt x="10712831" y="21590"/>
                  </a:lnTo>
                  <a:lnTo>
                    <a:pt x="10719181" y="21590"/>
                  </a:lnTo>
                  <a:lnTo>
                    <a:pt x="10719181" y="3333369"/>
                  </a:lnTo>
                  <a:lnTo>
                    <a:pt x="10712831" y="3333369"/>
                  </a:lnTo>
                  <a:lnTo>
                    <a:pt x="10719181" y="3333369"/>
                  </a:lnTo>
                  <a:cubicBezTo>
                    <a:pt x="10719181" y="3345307"/>
                    <a:pt x="10709529" y="3354959"/>
                    <a:pt x="10697591" y="3354959"/>
                  </a:cubicBezTo>
                  <a:lnTo>
                    <a:pt x="10697591" y="3348609"/>
                  </a:lnTo>
                  <a:lnTo>
                    <a:pt x="10697591" y="3354959"/>
                  </a:lnTo>
                  <a:lnTo>
                    <a:pt x="21590" y="3354959"/>
                  </a:lnTo>
                  <a:lnTo>
                    <a:pt x="21590" y="3348609"/>
                  </a:lnTo>
                  <a:lnTo>
                    <a:pt x="21590" y="3354959"/>
                  </a:lnTo>
                  <a:cubicBezTo>
                    <a:pt x="9652" y="3354959"/>
                    <a:pt x="0" y="3345307"/>
                    <a:pt x="0" y="3333369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3333369"/>
                  </a:lnTo>
                  <a:lnTo>
                    <a:pt x="6350" y="3333369"/>
                  </a:lnTo>
                  <a:lnTo>
                    <a:pt x="12700" y="3333369"/>
                  </a:lnTo>
                  <a:cubicBezTo>
                    <a:pt x="12700" y="3338322"/>
                    <a:pt x="16637" y="3342259"/>
                    <a:pt x="21590" y="3342259"/>
                  </a:cubicBezTo>
                  <a:lnTo>
                    <a:pt x="10697591" y="3342259"/>
                  </a:lnTo>
                  <a:cubicBezTo>
                    <a:pt x="10702544" y="3342259"/>
                    <a:pt x="10706481" y="3338322"/>
                    <a:pt x="10706481" y="3333369"/>
                  </a:cubicBezTo>
                  <a:lnTo>
                    <a:pt x="10706481" y="21590"/>
                  </a:lnTo>
                  <a:cubicBezTo>
                    <a:pt x="10706481" y="16637"/>
                    <a:pt x="10702544" y="12700"/>
                    <a:pt x="10697591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637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569948" y="6488754"/>
            <a:ext cx="5527777" cy="445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27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Escalation and Reputational Risk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69948" y="7022906"/>
            <a:ext cx="7452722" cy="125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</a:pP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Weak audit trails make </a:t>
            </a:r>
            <a:r>
              <a:rPr lang="en-US" sz="2100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error, misuse or wrongdoing</a:t>
            </a: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 harder to detect and harder to resolve. Problems that should have been administrative become formal.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6760" y="8949185"/>
            <a:ext cx="16334480" cy="519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21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Money can move quickly. Accountability rarely catches up unless someone designs it properly.</a:t>
            </a:r>
          </a:p>
        </p:txBody>
      </p:sp>
      <p:sp>
        <p:nvSpPr>
          <p:cNvPr id="29" name="Freeform 29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7444" y="1514323"/>
            <a:ext cx="15878327" cy="370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7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Good governance is not what slows neighbourhoods down.</a:t>
            </a:r>
          </a:p>
          <a:p>
            <a:pPr algn="ctr">
              <a:lnSpc>
                <a:spcPts val="9600"/>
              </a:lnSpc>
            </a:pPr>
            <a:r>
              <a:rPr lang="en-US" sz="77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It is what makes them work.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92238" y="1127227"/>
            <a:ext cx="38100" cy="4518717"/>
            <a:chOff x="0" y="0"/>
            <a:chExt cx="50800" cy="60249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800" cy="6025007"/>
            </a:xfrm>
            <a:custGeom>
              <a:avLst/>
              <a:gdLst/>
              <a:ahLst/>
              <a:cxnLst/>
              <a:rect l="l" t="t" r="r" b="b"/>
              <a:pathLst>
                <a:path w="50800" h="6025007">
                  <a:moveTo>
                    <a:pt x="0" y="0"/>
                  </a:moveTo>
                  <a:lnTo>
                    <a:pt x="50800" y="0"/>
                  </a:lnTo>
                  <a:lnTo>
                    <a:pt x="50800" y="6025007"/>
                  </a:lnTo>
                  <a:lnTo>
                    <a:pt x="0" y="6025007"/>
                  </a:ln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54138" y="5964879"/>
            <a:ext cx="5274469" cy="76200"/>
            <a:chOff x="0" y="0"/>
            <a:chExt cx="7032625" cy="101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032625" cy="101600"/>
            </a:xfrm>
            <a:custGeom>
              <a:avLst/>
              <a:gdLst/>
              <a:ahLst/>
              <a:cxnLst/>
              <a:rect l="l" t="t" r="r" b="b"/>
              <a:pathLst>
                <a:path w="7032625" h="101600">
                  <a:moveTo>
                    <a:pt x="0" y="0"/>
                  </a:moveTo>
                  <a:lnTo>
                    <a:pt x="7032625" y="0"/>
                  </a:lnTo>
                  <a:lnTo>
                    <a:pt x="7032625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2238" y="6305550"/>
            <a:ext cx="4252912" cy="55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3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Transparency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6940601"/>
            <a:ext cx="5198269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Every decision visible, documented and evidenced.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06766" y="5964879"/>
            <a:ext cx="5274469" cy="76200"/>
            <a:chOff x="0" y="0"/>
            <a:chExt cx="7032625" cy="101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32625" cy="101600"/>
            </a:xfrm>
            <a:custGeom>
              <a:avLst/>
              <a:gdLst/>
              <a:ahLst/>
              <a:cxnLst/>
              <a:rect l="l" t="t" r="r" b="b"/>
              <a:pathLst>
                <a:path w="7032625" h="101600">
                  <a:moveTo>
                    <a:pt x="0" y="0"/>
                  </a:moveTo>
                  <a:lnTo>
                    <a:pt x="7032625" y="0"/>
                  </a:lnTo>
                  <a:lnTo>
                    <a:pt x="7032625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544866" y="6305550"/>
            <a:ext cx="4252912" cy="55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3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Control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44866" y="6940601"/>
            <a:ext cx="5198269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Clear authority, approval routes and accountability at every level.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059393" y="5964879"/>
            <a:ext cx="5274469" cy="76200"/>
            <a:chOff x="0" y="0"/>
            <a:chExt cx="7032625" cy="101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032625" cy="101600"/>
            </a:xfrm>
            <a:custGeom>
              <a:avLst/>
              <a:gdLst/>
              <a:ahLst/>
              <a:cxnLst/>
              <a:rect l="l" t="t" r="r" b="b"/>
              <a:pathLst>
                <a:path w="7032625" h="101600">
                  <a:moveTo>
                    <a:pt x="0" y="0"/>
                  </a:moveTo>
                  <a:lnTo>
                    <a:pt x="7032625" y="0"/>
                  </a:lnTo>
                  <a:lnTo>
                    <a:pt x="7032625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097493" y="6305550"/>
            <a:ext cx="4252912" cy="55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3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Agility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97493" y="6940601"/>
            <a:ext cx="5198269" cy="144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Faster to decide, easier to reconcile, and less likely to miss, delay or misallocate money.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238" y="8620420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Governance is not the brake. It is the steering.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4930" y="1679372"/>
            <a:ext cx="16489556" cy="1634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999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The Financial Architecture Neighbourhoods Will Need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94455" y="2855566"/>
            <a:ext cx="5350821" cy="3052172"/>
            <a:chOff x="0" y="0"/>
            <a:chExt cx="7134428" cy="4069563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7121652" cy="4056888"/>
            </a:xfrm>
            <a:custGeom>
              <a:avLst/>
              <a:gdLst/>
              <a:ahLst/>
              <a:cxnLst/>
              <a:rect l="l" t="t" r="r" b="b"/>
              <a:pathLst>
                <a:path w="7121652" h="4056888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7106412" y="0"/>
                  </a:lnTo>
                  <a:cubicBezTo>
                    <a:pt x="7114794" y="0"/>
                    <a:pt x="7121652" y="6858"/>
                    <a:pt x="7121652" y="15240"/>
                  </a:cubicBezTo>
                  <a:lnTo>
                    <a:pt x="7121652" y="4041648"/>
                  </a:lnTo>
                  <a:cubicBezTo>
                    <a:pt x="7121652" y="4050030"/>
                    <a:pt x="7114794" y="4056888"/>
                    <a:pt x="7106412" y="4056888"/>
                  </a:cubicBezTo>
                  <a:lnTo>
                    <a:pt x="15240" y="4056888"/>
                  </a:lnTo>
                  <a:cubicBezTo>
                    <a:pt x="6858" y="4056888"/>
                    <a:pt x="0" y="4050030"/>
                    <a:pt x="0" y="4041648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134352" cy="4069588"/>
            </a:xfrm>
            <a:custGeom>
              <a:avLst/>
              <a:gdLst/>
              <a:ahLst/>
              <a:cxnLst/>
              <a:rect l="l" t="t" r="r" b="b"/>
              <a:pathLst>
                <a:path w="7134352" h="4069588">
                  <a:moveTo>
                    <a:pt x="0" y="21590"/>
                  </a:moveTo>
                  <a:cubicBezTo>
                    <a:pt x="0" y="9652"/>
                    <a:pt x="9652" y="0"/>
                    <a:pt x="21590" y="0"/>
                  </a:cubicBezTo>
                  <a:lnTo>
                    <a:pt x="7112762" y="0"/>
                  </a:lnTo>
                  <a:lnTo>
                    <a:pt x="7112762" y="6350"/>
                  </a:lnTo>
                  <a:lnTo>
                    <a:pt x="7112762" y="0"/>
                  </a:lnTo>
                  <a:cubicBezTo>
                    <a:pt x="7124700" y="0"/>
                    <a:pt x="7134352" y="9652"/>
                    <a:pt x="7134352" y="21590"/>
                  </a:cubicBezTo>
                  <a:lnTo>
                    <a:pt x="7128002" y="21590"/>
                  </a:lnTo>
                  <a:lnTo>
                    <a:pt x="7134352" y="21590"/>
                  </a:lnTo>
                  <a:lnTo>
                    <a:pt x="7134352" y="4047998"/>
                  </a:lnTo>
                  <a:lnTo>
                    <a:pt x="7128002" y="4047998"/>
                  </a:lnTo>
                  <a:lnTo>
                    <a:pt x="7134352" y="4047998"/>
                  </a:lnTo>
                  <a:cubicBezTo>
                    <a:pt x="7134352" y="4059936"/>
                    <a:pt x="7124700" y="4069588"/>
                    <a:pt x="7112762" y="4069588"/>
                  </a:cubicBezTo>
                  <a:lnTo>
                    <a:pt x="7112762" y="4063238"/>
                  </a:lnTo>
                  <a:lnTo>
                    <a:pt x="7112762" y="4069588"/>
                  </a:lnTo>
                  <a:lnTo>
                    <a:pt x="21590" y="4069588"/>
                  </a:lnTo>
                  <a:lnTo>
                    <a:pt x="21590" y="4063238"/>
                  </a:lnTo>
                  <a:lnTo>
                    <a:pt x="21590" y="4069588"/>
                  </a:lnTo>
                  <a:cubicBezTo>
                    <a:pt x="9652" y="4069588"/>
                    <a:pt x="0" y="4059936"/>
                    <a:pt x="0" y="4047998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4047998"/>
                  </a:lnTo>
                  <a:lnTo>
                    <a:pt x="6350" y="4047998"/>
                  </a:lnTo>
                  <a:lnTo>
                    <a:pt x="12700" y="4047998"/>
                  </a:lnTo>
                  <a:cubicBezTo>
                    <a:pt x="12700" y="4052951"/>
                    <a:pt x="16637" y="4056888"/>
                    <a:pt x="21590" y="4056888"/>
                  </a:cubicBezTo>
                  <a:lnTo>
                    <a:pt x="7112762" y="4056888"/>
                  </a:lnTo>
                  <a:cubicBezTo>
                    <a:pt x="7117715" y="4056888"/>
                    <a:pt x="7121652" y="4052951"/>
                    <a:pt x="7121652" y="4047998"/>
                  </a:cubicBezTo>
                  <a:lnTo>
                    <a:pt x="7121652" y="21590"/>
                  </a:lnTo>
                  <a:cubicBezTo>
                    <a:pt x="7121652" y="16637"/>
                    <a:pt x="7117715" y="12700"/>
                    <a:pt x="7112762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637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65622" y="3126734"/>
            <a:ext cx="4808487" cy="802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9"/>
              </a:lnSpc>
            </a:pPr>
            <a:r>
              <a:rPr lang="en-US" sz="2499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1.</a:t>
            </a:r>
            <a:r>
              <a:rPr lang="en-US" sz="2499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Contracting and Accountability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5622" y="4002434"/>
            <a:ext cx="4808487" cy="163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Which organisation or contractual structure holds the arrangement. What it is accountable for. Who signs and on what authority.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468513" y="2855566"/>
            <a:ext cx="5350821" cy="3052172"/>
            <a:chOff x="0" y="0"/>
            <a:chExt cx="7134428" cy="4069563"/>
          </a:xfrm>
        </p:grpSpPr>
        <p:sp>
          <p:nvSpPr>
            <p:cNvPr id="13" name="Freeform 13"/>
            <p:cNvSpPr/>
            <p:nvPr/>
          </p:nvSpPr>
          <p:spPr>
            <a:xfrm>
              <a:off x="6350" y="6350"/>
              <a:ext cx="7121652" cy="4056888"/>
            </a:xfrm>
            <a:custGeom>
              <a:avLst/>
              <a:gdLst/>
              <a:ahLst/>
              <a:cxnLst/>
              <a:rect l="l" t="t" r="r" b="b"/>
              <a:pathLst>
                <a:path w="7121652" h="4056888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7106412" y="0"/>
                  </a:lnTo>
                  <a:cubicBezTo>
                    <a:pt x="7114794" y="0"/>
                    <a:pt x="7121652" y="6858"/>
                    <a:pt x="7121652" y="15240"/>
                  </a:cubicBezTo>
                  <a:lnTo>
                    <a:pt x="7121652" y="4041648"/>
                  </a:lnTo>
                  <a:cubicBezTo>
                    <a:pt x="7121652" y="4050030"/>
                    <a:pt x="7114794" y="4056888"/>
                    <a:pt x="7106412" y="4056888"/>
                  </a:cubicBezTo>
                  <a:lnTo>
                    <a:pt x="15240" y="4056888"/>
                  </a:lnTo>
                  <a:cubicBezTo>
                    <a:pt x="6858" y="4056888"/>
                    <a:pt x="0" y="4050030"/>
                    <a:pt x="0" y="4041648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7134352" cy="4069588"/>
            </a:xfrm>
            <a:custGeom>
              <a:avLst/>
              <a:gdLst/>
              <a:ahLst/>
              <a:cxnLst/>
              <a:rect l="l" t="t" r="r" b="b"/>
              <a:pathLst>
                <a:path w="7134352" h="4069588">
                  <a:moveTo>
                    <a:pt x="0" y="21590"/>
                  </a:moveTo>
                  <a:cubicBezTo>
                    <a:pt x="0" y="9652"/>
                    <a:pt x="9652" y="0"/>
                    <a:pt x="21590" y="0"/>
                  </a:cubicBezTo>
                  <a:lnTo>
                    <a:pt x="7112762" y="0"/>
                  </a:lnTo>
                  <a:lnTo>
                    <a:pt x="7112762" y="6350"/>
                  </a:lnTo>
                  <a:lnTo>
                    <a:pt x="7112762" y="0"/>
                  </a:lnTo>
                  <a:cubicBezTo>
                    <a:pt x="7124700" y="0"/>
                    <a:pt x="7134352" y="9652"/>
                    <a:pt x="7134352" y="21590"/>
                  </a:cubicBezTo>
                  <a:lnTo>
                    <a:pt x="7128002" y="21590"/>
                  </a:lnTo>
                  <a:lnTo>
                    <a:pt x="7134352" y="21590"/>
                  </a:lnTo>
                  <a:lnTo>
                    <a:pt x="7134352" y="4047998"/>
                  </a:lnTo>
                  <a:lnTo>
                    <a:pt x="7128002" y="4047998"/>
                  </a:lnTo>
                  <a:lnTo>
                    <a:pt x="7134352" y="4047998"/>
                  </a:lnTo>
                  <a:cubicBezTo>
                    <a:pt x="7134352" y="4059936"/>
                    <a:pt x="7124700" y="4069588"/>
                    <a:pt x="7112762" y="4069588"/>
                  </a:cubicBezTo>
                  <a:lnTo>
                    <a:pt x="7112762" y="4063238"/>
                  </a:lnTo>
                  <a:lnTo>
                    <a:pt x="7112762" y="4069588"/>
                  </a:lnTo>
                  <a:lnTo>
                    <a:pt x="21590" y="4069588"/>
                  </a:lnTo>
                  <a:lnTo>
                    <a:pt x="21590" y="4063238"/>
                  </a:lnTo>
                  <a:lnTo>
                    <a:pt x="21590" y="4069588"/>
                  </a:lnTo>
                  <a:cubicBezTo>
                    <a:pt x="9652" y="4069588"/>
                    <a:pt x="0" y="4059936"/>
                    <a:pt x="0" y="4047998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4047998"/>
                  </a:lnTo>
                  <a:lnTo>
                    <a:pt x="6350" y="4047998"/>
                  </a:lnTo>
                  <a:lnTo>
                    <a:pt x="12700" y="4047998"/>
                  </a:lnTo>
                  <a:cubicBezTo>
                    <a:pt x="12700" y="4052951"/>
                    <a:pt x="16637" y="4056888"/>
                    <a:pt x="21590" y="4056888"/>
                  </a:cubicBezTo>
                  <a:lnTo>
                    <a:pt x="7112762" y="4056888"/>
                  </a:lnTo>
                  <a:cubicBezTo>
                    <a:pt x="7117715" y="4056888"/>
                    <a:pt x="7121652" y="4052951"/>
                    <a:pt x="7121652" y="4047998"/>
                  </a:cubicBezTo>
                  <a:lnTo>
                    <a:pt x="7121652" y="21590"/>
                  </a:lnTo>
                  <a:cubicBezTo>
                    <a:pt x="7121652" y="16637"/>
                    <a:pt x="7117715" y="12700"/>
                    <a:pt x="7112762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637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739680" y="3126734"/>
            <a:ext cx="4808487" cy="802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9"/>
              </a:lnSpc>
            </a:pPr>
            <a:r>
              <a:rPr lang="en-US" sz="2499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2.</a:t>
            </a:r>
            <a:r>
              <a:rPr lang="en-US" sz="2499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Fund-Holding and Bank Structure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39680" y="4002434"/>
            <a:ext cx="4808487" cy="124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Where money is held. Who has authority to access it. What the approval route is.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042581" y="2855566"/>
            <a:ext cx="5350821" cy="3052172"/>
            <a:chOff x="0" y="0"/>
            <a:chExt cx="7134428" cy="4069563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7121652" cy="4056888"/>
            </a:xfrm>
            <a:custGeom>
              <a:avLst/>
              <a:gdLst/>
              <a:ahLst/>
              <a:cxnLst/>
              <a:rect l="l" t="t" r="r" b="b"/>
              <a:pathLst>
                <a:path w="7121652" h="4056888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7106412" y="0"/>
                  </a:lnTo>
                  <a:cubicBezTo>
                    <a:pt x="7114794" y="0"/>
                    <a:pt x="7121652" y="6858"/>
                    <a:pt x="7121652" y="15240"/>
                  </a:cubicBezTo>
                  <a:lnTo>
                    <a:pt x="7121652" y="4041648"/>
                  </a:lnTo>
                  <a:cubicBezTo>
                    <a:pt x="7121652" y="4050030"/>
                    <a:pt x="7114794" y="4056888"/>
                    <a:pt x="7106412" y="4056888"/>
                  </a:cubicBezTo>
                  <a:lnTo>
                    <a:pt x="15240" y="4056888"/>
                  </a:lnTo>
                  <a:cubicBezTo>
                    <a:pt x="6858" y="4056888"/>
                    <a:pt x="0" y="4050030"/>
                    <a:pt x="0" y="4041648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7134352" cy="4069588"/>
            </a:xfrm>
            <a:custGeom>
              <a:avLst/>
              <a:gdLst/>
              <a:ahLst/>
              <a:cxnLst/>
              <a:rect l="l" t="t" r="r" b="b"/>
              <a:pathLst>
                <a:path w="7134352" h="4069588">
                  <a:moveTo>
                    <a:pt x="0" y="21590"/>
                  </a:moveTo>
                  <a:cubicBezTo>
                    <a:pt x="0" y="9652"/>
                    <a:pt x="9652" y="0"/>
                    <a:pt x="21590" y="0"/>
                  </a:cubicBezTo>
                  <a:lnTo>
                    <a:pt x="7112762" y="0"/>
                  </a:lnTo>
                  <a:lnTo>
                    <a:pt x="7112762" y="6350"/>
                  </a:lnTo>
                  <a:lnTo>
                    <a:pt x="7112762" y="0"/>
                  </a:lnTo>
                  <a:cubicBezTo>
                    <a:pt x="7124700" y="0"/>
                    <a:pt x="7134352" y="9652"/>
                    <a:pt x="7134352" y="21590"/>
                  </a:cubicBezTo>
                  <a:lnTo>
                    <a:pt x="7128002" y="21590"/>
                  </a:lnTo>
                  <a:lnTo>
                    <a:pt x="7134352" y="21590"/>
                  </a:lnTo>
                  <a:lnTo>
                    <a:pt x="7134352" y="4047998"/>
                  </a:lnTo>
                  <a:lnTo>
                    <a:pt x="7128002" y="4047998"/>
                  </a:lnTo>
                  <a:lnTo>
                    <a:pt x="7134352" y="4047998"/>
                  </a:lnTo>
                  <a:cubicBezTo>
                    <a:pt x="7134352" y="4059936"/>
                    <a:pt x="7124700" y="4069588"/>
                    <a:pt x="7112762" y="4069588"/>
                  </a:cubicBezTo>
                  <a:lnTo>
                    <a:pt x="7112762" y="4063238"/>
                  </a:lnTo>
                  <a:lnTo>
                    <a:pt x="7112762" y="4069588"/>
                  </a:lnTo>
                  <a:lnTo>
                    <a:pt x="21590" y="4069588"/>
                  </a:lnTo>
                  <a:lnTo>
                    <a:pt x="21590" y="4063238"/>
                  </a:lnTo>
                  <a:lnTo>
                    <a:pt x="21590" y="4069588"/>
                  </a:lnTo>
                  <a:cubicBezTo>
                    <a:pt x="9652" y="4069588"/>
                    <a:pt x="0" y="4059936"/>
                    <a:pt x="0" y="4047998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4047998"/>
                  </a:lnTo>
                  <a:lnTo>
                    <a:pt x="6350" y="4047998"/>
                  </a:lnTo>
                  <a:lnTo>
                    <a:pt x="12700" y="4047998"/>
                  </a:lnTo>
                  <a:cubicBezTo>
                    <a:pt x="12700" y="4052951"/>
                    <a:pt x="16637" y="4056888"/>
                    <a:pt x="21590" y="4056888"/>
                  </a:cubicBezTo>
                  <a:lnTo>
                    <a:pt x="7112762" y="4056888"/>
                  </a:lnTo>
                  <a:cubicBezTo>
                    <a:pt x="7117715" y="4056888"/>
                    <a:pt x="7121652" y="4052951"/>
                    <a:pt x="7121652" y="4047998"/>
                  </a:cubicBezTo>
                  <a:lnTo>
                    <a:pt x="7121652" y="21590"/>
                  </a:lnTo>
                  <a:cubicBezTo>
                    <a:pt x="7121652" y="16637"/>
                    <a:pt x="7117715" y="12700"/>
                    <a:pt x="7112762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637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313739" y="3126734"/>
            <a:ext cx="3541814" cy="4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9"/>
              </a:lnSpc>
            </a:pPr>
            <a:r>
              <a:rPr lang="en-US" sz="2499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3.</a:t>
            </a:r>
            <a:r>
              <a:rPr lang="en-US" sz="2499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Delegated Authority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13739" y="3601041"/>
            <a:ext cx="4808487" cy="124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Who can commit the arrangement to spend. What the thresholds are. What requires sign-off.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84930" y="6150616"/>
            <a:ext cx="5369871" cy="2707929"/>
            <a:chOff x="0" y="0"/>
            <a:chExt cx="7159828" cy="3610572"/>
          </a:xfrm>
        </p:grpSpPr>
        <p:sp>
          <p:nvSpPr>
            <p:cNvPr id="23" name="Freeform 23"/>
            <p:cNvSpPr/>
            <p:nvPr/>
          </p:nvSpPr>
          <p:spPr>
            <a:xfrm>
              <a:off x="19050" y="19050"/>
              <a:ext cx="7121779" cy="3572510"/>
            </a:xfrm>
            <a:custGeom>
              <a:avLst/>
              <a:gdLst/>
              <a:ahLst/>
              <a:cxnLst/>
              <a:rect l="l" t="t" r="r" b="b"/>
              <a:pathLst>
                <a:path w="7121779" h="3572510">
                  <a:moveTo>
                    <a:pt x="0" y="15240"/>
                  </a:moveTo>
                  <a:cubicBezTo>
                    <a:pt x="0" y="6858"/>
                    <a:pt x="6858" y="0"/>
                    <a:pt x="15367" y="0"/>
                  </a:cubicBezTo>
                  <a:lnTo>
                    <a:pt x="7106412" y="0"/>
                  </a:lnTo>
                  <a:cubicBezTo>
                    <a:pt x="7114921" y="0"/>
                    <a:pt x="7121779" y="6858"/>
                    <a:pt x="7121779" y="15240"/>
                  </a:cubicBezTo>
                  <a:lnTo>
                    <a:pt x="7121779" y="3557270"/>
                  </a:lnTo>
                  <a:cubicBezTo>
                    <a:pt x="7121779" y="3565652"/>
                    <a:pt x="7114921" y="3572510"/>
                    <a:pt x="7106412" y="3572510"/>
                  </a:cubicBezTo>
                  <a:lnTo>
                    <a:pt x="15367" y="3572510"/>
                  </a:lnTo>
                  <a:cubicBezTo>
                    <a:pt x="6858" y="3572510"/>
                    <a:pt x="0" y="3565652"/>
                    <a:pt x="0" y="3557270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7159879" cy="3610610"/>
            </a:xfrm>
            <a:custGeom>
              <a:avLst/>
              <a:gdLst/>
              <a:ahLst/>
              <a:cxnLst/>
              <a:rect l="l" t="t" r="r" b="b"/>
              <a:pathLst>
                <a:path w="7159879" h="3610610">
                  <a:moveTo>
                    <a:pt x="0" y="34290"/>
                  </a:moveTo>
                  <a:cubicBezTo>
                    <a:pt x="0" y="15240"/>
                    <a:pt x="15494" y="0"/>
                    <a:pt x="34417" y="0"/>
                  </a:cubicBezTo>
                  <a:lnTo>
                    <a:pt x="7125462" y="0"/>
                  </a:lnTo>
                  <a:lnTo>
                    <a:pt x="7125462" y="19050"/>
                  </a:lnTo>
                  <a:lnTo>
                    <a:pt x="7125462" y="0"/>
                  </a:lnTo>
                  <a:cubicBezTo>
                    <a:pt x="7144385" y="0"/>
                    <a:pt x="7159879" y="15240"/>
                    <a:pt x="7159879" y="34290"/>
                  </a:cubicBezTo>
                  <a:lnTo>
                    <a:pt x="7140829" y="34290"/>
                  </a:lnTo>
                  <a:lnTo>
                    <a:pt x="7159879" y="34290"/>
                  </a:lnTo>
                  <a:lnTo>
                    <a:pt x="7159879" y="3576320"/>
                  </a:lnTo>
                  <a:lnTo>
                    <a:pt x="7140829" y="3576320"/>
                  </a:lnTo>
                  <a:lnTo>
                    <a:pt x="7159879" y="3576320"/>
                  </a:lnTo>
                  <a:cubicBezTo>
                    <a:pt x="7159879" y="3595370"/>
                    <a:pt x="7144385" y="3610610"/>
                    <a:pt x="7125462" y="3610610"/>
                  </a:cubicBezTo>
                  <a:lnTo>
                    <a:pt x="7125462" y="3591560"/>
                  </a:lnTo>
                  <a:lnTo>
                    <a:pt x="7125462" y="3610610"/>
                  </a:lnTo>
                  <a:lnTo>
                    <a:pt x="34417" y="3610610"/>
                  </a:lnTo>
                  <a:lnTo>
                    <a:pt x="34417" y="3591560"/>
                  </a:lnTo>
                  <a:lnTo>
                    <a:pt x="34417" y="3610610"/>
                  </a:lnTo>
                  <a:cubicBezTo>
                    <a:pt x="15494" y="3610610"/>
                    <a:pt x="0" y="3595370"/>
                    <a:pt x="0" y="3576320"/>
                  </a:cubicBezTo>
                  <a:lnTo>
                    <a:pt x="0" y="34290"/>
                  </a:lnTo>
                  <a:lnTo>
                    <a:pt x="19050" y="34290"/>
                  </a:lnTo>
                  <a:lnTo>
                    <a:pt x="0" y="34290"/>
                  </a:lnTo>
                  <a:moveTo>
                    <a:pt x="38100" y="34290"/>
                  </a:moveTo>
                  <a:lnTo>
                    <a:pt x="38100" y="3576320"/>
                  </a:lnTo>
                  <a:lnTo>
                    <a:pt x="19050" y="3576320"/>
                  </a:lnTo>
                  <a:lnTo>
                    <a:pt x="38100" y="3576320"/>
                  </a:lnTo>
                  <a:cubicBezTo>
                    <a:pt x="38100" y="3574161"/>
                    <a:pt x="36322" y="3572510"/>
                    <a:pt x="34417" y="3572510"/>
                  </a:cubicBezTo>
                  <a:lnTo>
                    <a:pt x="7125462" y="3572510"/>
                  </a:lnTo>
                  <a:cubicBezTo>
                    <a:pt x="7123557" y="3572510"/>
                    <a:pt x="7121779" y="3574161"/>
                    <a:pt x="7121779" y="3576320"/>
                  </a:cubicBezTo>
                  <a:lnTo>
                    <a:pt x="7121779" y="34290"/>
                  </a:lnTo>
                  <a:cubicBezTo>
                    <a:pt x="7121779" y="36449"/>
                    <a:pt x="7123557" y="38100"/>
                    <a:pt x="7125462" y="38100"/>
                  </a:cubicBezTo>
                  <a:lnTo>
                    <a:pt x="34417" y="38100"/>
                  </a:lnTo>
                  <a:lnTo>
                    <a:pt x="34417" y="19050"/>
                  </a:lnTo>
                  <a:lnTo>
                    <a:pt x="34417" y="38100"/>
                  </a:lnTo>
                  <a:cubicBezTo>
                    <a:pt x="36322" y="38100"/>
                    <a:pt x="38100" y="36449"/>
                    <a:pt x="38100" y="342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84672" y="6450359"/>
            <a:ext cx="4676927" cy="4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9"/>
              </a:lnSpc>
            </a:pPr>
            <a:r>
              <a:rPr lang="en-US" sz="2499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4.</a:t>
            </a:r>
            <a:r>
              <a:rPr lang="en-US" sz="2499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Claims and Reimbursement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4672" y="6924675"/>
            <a:ext cx="4770387" cy="85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Who owns the claims process. How it is tracked. What evidence is required.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458988" y="6150616"/>
            <a:ext cx="5369871" cy="2707929"/>
            <a:chOff x="0" y="0"/>
            <a:chExt cx="7159828" cy="3610572"/>
          </a:xfrm>
        </p:grpSpPr>
        <p:sp>
          <p:nvSpPr>
            <p:cNvPr id="28" name="Freeform 28"/>
            <p:cNvSpPr/>
            <p:nvPr/>
          </p:nvSpPr>
          <p:spPr>
            <a:xfrm>
              <a:off x="19050" y="19050"/>
              <a:ext cx="7121779" cy="3572510"/>
            </a:xfrm>
            <a:custGeom>
              <a:avLst/>
              <a:gdLst/>
              <a:ahLst/>
              <a:cxnLst/>
              <a:rect l="l" t="t" r="r" b="b"/>
              <a:pathLst>
                <a:path w="7121779" h="3572510">
                  <a:moveTo>
                    <a:pt x="0" y="15240"/>
                  </a:moveTo>
                  <a:cubicBezTo>
                    <a:pt x="0" y="6858"/>
                    <a:pt x="6858" y="0"/>
                    <a:pt x="15367" y="0"/>
                  </a:cubicBezTo>
                  <a:lnTo>
                    <a:pt x="7106412" y="0"/>
                  </a:lnTo>
                  <a:cubicBezTo>
                    <a:pt x="7114921" y="0"/>
                    <a:pt x="7121779" y="6858"/>
                    <a:pt x="7121779" y="15240"/>
                  </a:cubicBezTo>
                  <a:lnTo>
                    <a:pt x="7121779" y="3557270"/>
                  </a:lnTo>
                  <a:cubicBezTo>
                    <a:pt x="7121779" y="3565652"/>
                    <a:pt x="7114921" y="3572510"/>
                    <a:pt x="7106412" y="3572510"/>
                  </a:cubicBezTo>
                  <a:lnTo>
                    <a:pt x="15367" y="3572510"/>
                  </a:lnTo>
                  <a:cubicBezTo>
                    <a:pt x="6858" y="3572510"/>
                    <a:pt x="0" y="3565652"/>
                    <a:pt x="0" y="3557270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7159879" cy="3610610"/>
            </a:xfrm>
            <a:custGeom>
              <a:avLst/>
              <a:gdLst/>
              <a:ahLst/>
              <a:cxnLst/>
              <a:rect l="l" t="t" r="r" b="b"/>
              <a:pathLst>
                <a:path w="7159879" h="3610610">
                  <a:moveTo>
                    <a:pt x="0" y="34290"/>
                  </a:moveTo>
                  <a:cubicBezTo>
                    <a:pt x="0" y="15240"/>
                    <a:pt x="15494" y="0"/>
                    <a:pt x="34417" y="0"/>
                  </a:cubicBezTo>
                  <a:lnTo>
                    <a:pt x="7125462" y="0"/>
                  </a:lnTo>
                  <a:lnTo>
                    <a:pt x="7125462" y="19050"/>
                  </a:lnTo>
                  <a:lnTo>
                    <a:pt x="7125462" y="0"/>
                  </a:lnTo>
                  <a:cubicBezTo>
                    <a:pt x="7144385" y="0"/>
                    <a:pt x="7159879" y="15240"/>
                    <a:pt x="7159879" y="34290"/>
                  </a:cubicBezTo>
                  <a:lnTo>
                    <a:pt x="7140829" y="34290"/>
                  </a:lnTo>
                  <a:lnTo>
                    <a:pt x="7159879" y="34290"/>
                  </a:lnTo>
                  <a:lnTo>
                    <a:pt x="7159879" y="3576320"/>
                  </a:lnTo>
                  <a:lnTo>
                    <a:pt x="7140829" y="3576320"/>
                  </a:lnTo>
                  <a:lnTo>
                    <a:pt x="7159879" y="3576320"/>
                  </a:lnTo>
                  <a:cubicBezTo>
                    <a:pt x="7159879" y="3595370"/>
                    <a:pt x="7144385" y="3610610"/>
                    <a:pt x="7125462" y="3610610"/>
                  </a:cubicBezTo>
                  <a:lnTo>
                    <a:pt x="7125462" y="3591560"/>
                  </a:lnTo>
                  <a:lnTo>
                    <a:pt x="7125462" y="3610610"/>
                  </a:lnTo>
                  <a:lnTo>
                    <a:pt x="34417" y="3610610"/>
                  </a:lnTo>
                  <a:lnTo>
                    <a:pt x="34417" y="3591560"/>
                  </a:lnTo>
                  <a:lnTo>
                    <a:pt x="34417" y="3610610"/>
                  </a:lnTo>
                  <a:cubicBezTo>
                    <a:pt x="15494" y="3610610"/>
                    <a:pt x="0" y="3595370"/>
                    <a:pt x="0" y="3576320"/>
                  </a:cubicBezTo>
                  <a:lnTo>
                    <a:pt x="0" y="34290"/>
                  </a:lnTo>
                  <a:lnTo>
                    <a:pt x="19050" y="34290"/>
                  </a:lnTo>
                  <a:lnTo>
                    <a:pt x="0" y="34290"/>
                  </a:lnTo>
                  <a:moveTo>
                    <a:pt x="38100" y="34290"/>
                  </a:moveTo>
                  <a:lnTo>
                    <a:pt x="38100" y="3576320"/>
                  </a:lnTo>
                  <a:lnTo>
                    <a:pt x="19050" y="3576320"/>
                  </a:lnTo>
                  <a:lnTo>
                    <a:pt x="38100" y="3576320"/>
                  </a:lnTo>
                  <a:cubicBezTo>
                    <a:pt x="38100" y="3574161"/>
                    <a:pt x="36322" y="3572510"/>
                    <a:pt x="34417" y="3572510"/>
                  </a:cubicBezTo>
                  <a:lnTo>
                    <a:pt x="7125462" y="3572510"/>
                  </a:lnTo>
                  <a:cubicBezTo>
                    <a:pt x="7123557" y="3572510"/>
                    <a:pt x="7121779" y="3574161"/>
                    <a:pt x="7121779" y="3576320"/>
                  </a:cubicBezTo>
                  <a:lnTo>
                    <a:pt x="7121779" y="34290"/>
                  </a:lnTo>
                  <a:cubicBezTo>
                    <a:pt x="7121779" y="36449"/>
                    <a:pt x="7123557" y="38100"/>
                    <a:pt x="7125462" y="38100"/>
                  </a:cubicBezTo>
                  <a:lnTo>
                    <a:pt x="34417" y="38100"/>
                  </a:lnTo>
                  <a:lnTo>
                    <a:pt x="34417" y="19050"/>
                  </a:lnTo>
                  <a:lnTo>
                    <a:pt x="34417" y="38100"/>
                  </a:lnTo>
                  <a:cubicBezTo>
                    <a:pt x="36322" y="38100"/>
                    <a:pt x="38100" y="36449"/>
                    <a:pt x="38100" y="342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6758730" y="6450359"/>
            <a:ext cx="3962552" cy="4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9"/>
              </a:lnSpc>
            </a:pPr>
            <a:r>
              <a:rPr lang="en-US" sz="2499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5.</a:t>
            </a:r>
            <a:r>
              <a:rPr lang="en-US" sz="2499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Monthly Reconciliation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58730" y="6924675"/>
            <a:ext cx="4770387" cy="163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Shared costs reconciled monthly. Variances explained. No unresolved balances carried forward without explanation.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2033056" y="6150616"/>
            <a:ext cx="5369871" cy="2707929"/>
            <a:chOff x="0" y="0"/>
            <a:chExt cx="7159828" cy="3610572"/>
          </a:xfrm>
        </p:grpSpPr>
        <p:sp>
          <p:nvSpPr>
            <p:cNvPr id="33" name="Freeform 33"/>
            <p:cNvSpPr/>
            <p:nvPr/>
          </p:nvSpPr>
          <p:spPr>
            <a:xfrm>
              <a:off x="19050" y="19050"/>
              <a:ext cx="7121779" cy="3572510"/>
            </a:xfrm>
            <a:custGeom>
              <a:avLst/>
              <a:gdLst/>
              <a:ahLst/>
              <a:cxnLst/>
              <a:rect l="l" t="t" r="r" b="b"/>
              <a:pathLst>
                <a:path w="7121779" h="3572510">
                  <a:moveTo>
                    <a:pt x="0" y="15240"/>
                  </a:moveTo>
                  <a:cubicBezTo>
                    <a:pt x="0" y="6858"/>
                    <a:pt x="6858" y="0"/>
                    <a:pt x="15367" y="0"/>
                  </a:cubicBezTo>
                  <a:lnTo>
                    <a:pt x="7106412" y="0"/>
                  </a:lnTo>
                  <a:cubicBezTo>
                    <a:pt x="7114921" y="0"/>
                    <a:pt x="7121779" y="6858"/>
                    <a:pt x="7121779" y="15240"/>
                  </a:cubicBezTo>
                  <a:lnTo>
                    <a:pt x="7121779" y="3557270"/>
                  </a:lnTo>
                  <a:cubicBezTo>
                    <a:pt x="7121779" y="3565652"/>
                    <a:pt x="7114921" y="3572510"/>
                    <a:pt x="7106412" y="3572510"/>
                  </a:cubicBezTo>
                  <a:lnTo>
                    <a:pt x="15367" y="3572510"/>
                  </a:lnTo>
                  <a:cubicBezTo>
                    <a:pt x="6858" y="3572510"/>
                    <a:pt x="0" y="3565652"/>
                    <a:pt x="0" y="3557270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7159879" cy="3610610"/>
            </a:xfrm>
            <a:custGeom>
              <a:avLst/>
              <a:gdLst/>
              <a:ahLst/>
              <a:cxnLst/>
              <a:rect l="l" t="t" r="r" b="b"/>
              <a:pathLst>
                <a:path w="7159879" h="3610610">
                  <a:moveTo>
                    <a:pt x="0" y="34290"/>
                  </a:moveTo>
                  <a:cubicBezTo>
                    <a:pt x="0" y="15240"/>
                    <a:pt x="15494" y="0"/>
                    <a:pt x="34417" y="0"/>
                  </a:cubicBezTo>
                  <a:lnTo>
                    <a:pt x="7125462" y="0"/>
                  </a:lnTo>
                  <a:lnTo>
                    <a:pt x="7125462" y="19050"/>
                  </a:lnTo>
                  <a:lnTo>
                    <a:pt x="7125462" y="0"/>
                  </a:lnTo>
                  <a:cubicBezTo>
                    <a:pt x="7144385" y="0"/>
                    <a:pt x="7159879" y="15240"/>
                    <a:pt x="7159879" y="34290"/>
                  </a:cubicBezTo>
                  <a:lnTo>
                    <a:pt x="7140829" y="34290"/>
                  </a:lnTo>
                  <a:lnTo>
                    <a:pt x="7159879" y="34290"/>
                  </a:lnTo>
                  <a:lnTo>
                    <a:pt x="7159879" y="3576320"/>
                  </a:lnTo>
                  <a:lnTo>
                    <a:pt x="7140829" y="3576320"/>
                  </a:lnTo>
                  <a:lnTo>
                    <a:pt x="7159879" y="3576320"/>
                  </a:lnTo>
                  <a:cubicBezTo>
                    <a:pt x="7159879" y="3595370"/>
                    <a:pt x="7144385" y="3610610"/>
                    <a:pt x="7125462" y="3610610"/>
                  </a:cubicBezTo>
                  <a:lnTo>
                    <a:pt x="7125462" y="3591560"/>
                  </a:lnTo>
                  <a:lnTo>
                    <a:pt x="7125462" y="3610610"/>
                  </a:lnTo>
                  <a:lnTo>
                    <a:pt x="34417" y="3610610"/>
                  </a:lnTo>
                  <a:lnTo>
                    <a:pt x="34417" y="3591560"/>
                  </a:lnTo>
                  <a:lnTo>
                    <a:pt x="34417" y="3610610"/>
                  </a:lnTo>
                  <a:cubicBezTo>
                    <a:pt x="15494" y="3610610"/>
                    <a:pt x="0" y="3595370"/>
                    <a:pt x="0" y="3576320"/>
                  </a:cubicBezTo>
                  <a:lnTo>
                    <a:pt x="0" y="34290"/>
                  </a:lnTo>
                  <a:lnTo>
                    <a:pt x="19050" y="34290"/>
                  </a:lnTo>
                  <a:lnTo>
                    <a:pt x="0" y="34290"/>
                  </a:lnTo>
                  <a:moveTo>
                    <a:pt x="38100" y="34290"/>
                  </a:moveTo>
                  <a:lnTo>
                    <a:pt x="38100" y="3576320"/>
                  </a:lnTo>
                  <a:lnTo>
                    <a:pt x="19050" y="3576320"/>
                  </a:lnTo>
                  <a:lnTo>
                    <a:pt x="38100" y="3576320"/>
                  </a:lnTo>
                  <a:cubicBezTo>
                    <a:pt x="38100" y="3574161"/>
                    <a:pt x="36322" y="3572510"/>
                    <a:pt x="34417" y="3572510"/>
                  </a:cubicBezTo>
                  <a:lnTo>
                    <a:pt x="7125462" y="3572510"/>
                  </a:lnTo>
                  <a:cubicBezTo>
                    <a:pt x="7123557" y="3572510"/>
                    <a:pt x="7121779" y="3574161"/>
                    <a:pt x="7121779" y="3576320"/>
                  </a:cubicBezTo>
                  <a:lnTo>
                    <a:pt x="7121779" y="34290"/>
                  </a:lnTo>
                  <a:cubicBezTo>
                    <a:pt x="7121779" y="36449"/>
                    <a:pt x="7123557" y="38100"/>
                    <a:pt x="7125462" y="38100"/>
                  </a:cubicBezTo>
                  <a:lnTo>
                    <a:pt x="34417" y="38100"/>
                  </a:lnTo>
                  <a:lnTo>
                    <a:pt x="34417" y="19050"/>
                  </a:lnTo>
                  <a:lnTo>
                    <a:pt x="34417" y="38100"/>
                  </a:lnTo>
                  <a:cubicBezTo>
                    <a:pt x="36322" y="38100"/>
                    <a:pt x="38100" y="36449"/>
                    <a:pt x="38100" y="342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2332789" y="6450359"/>
            <a:ext cx="4261990" cy="40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9"/>
              </a:lnSpc>
            </a:pPr>
            <a:r>
              <a:rPr lang="en-US" sz="2499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6.</a:t>
            </a:r>
            <a:r>
              <a:rPr lang="en-US" sz="2499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 Reporting and Audit Trail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332789" y="6924675"/>
            <a:ext cx="4770387" cy="163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Regular reporting. Decisions documented. Evidence available if reviewed by the ICB, an internal review or an external audit.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99217" y="9039520"/>
            <a:ext cx="16489556" cy="45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If nobody owns the reconciliation, nobody owns the risk.</a:t>
            </a:r>
          </a:p>
        </p:txBody>
      </p:sp>
      <p:sp>
        <p:nvSpPr>
          <p:cNvPr id="38" name="Freeform 38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618" y="359601"/>
            <a:ext cx="9917695" cy="51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5"/>
              </a:lnSpc>
            </a:pPr>
            <a:r>
              <a:rPr lang="en-US" sz="3044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The Questions People Do Not Ask Until It Is Too Late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22953" y="1032703"/>
            <a:ext cx="10875587" cy="963334"/>
            <a:chOff x="0" y="0"/>
            <a:chExt cx="14290675" cy="1265834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14265148" cy="1240409"/>
            </a:xfrm>
            <a:custGeom>
              <a:avLst/>
              <a:gdLst/>
              <a:ahLst/>
              <a:cxnLst/>
              <a:rect l="l" t="t" r="r" b="b"/>
              <a:pathLst>
                <a:path w="14265148" h="1240409">
                  <a:moveTo>
                    <a:pt x="0" y="15240"/>
                  </a:moveTo>
                  <a:cubicBezTo>
                    <a:pt x="0" y="6858"/>
                    <a:pt x="6985" y="0"/>
                    <a:pt x="15494" y="0"/>
                  </a:cubicBezTo>
                  <a:lnTo>
                    <a:pt x="14249654" y="0"/>
                  </a:lnTo>
                  <a:cubicBezTo>
                    <a:pt x="14258291" y="0"/>
                    <a:pt x="14265148" y="6858"/>
                    <a:pt x="14265148" y="15240"/>
                  </a:cubicBezTo>
                  <a:lnTo>
                    <a:pt x="14265148" y="1225169"/>
                  </a:lnTo>
                  <a:cubicBezTo>
                    <a:pt x="14265148" y="1233551"/>
                    <a:pt x="14258164" y="1240409"/>
                    <a:pt x="14249654" y="1240409"/>
                  </a:cubicBezTo>
                  <a:lnTo>
                    <a:pt x="15494" y="1240409"/>
                  </a:lnTo>
                  <a:cubicBezTo>
                    <a:pt x="6858" y="1240409"/>
                    <a:pt x="0" y="1233551"/>
                    <a:pt x="0" y="1225169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290548" cy="1265809"/>
            </a:xfrm>
            <a:custGeom>
              <a:avLst/>
              <a:gdLst/>
              <a:ahLst/>
              <a:cxnLst/>
              <a:rect l="l" t="t" r="r" b="b"/>
              <a:pathLst>
                <a:path w="14290548" h="1265809">
                  <a:moveTo>
                    <a:pt x="0" y="27940"/>
                  </a:moveTo>
                  <a:cubicBezTo>
                    <a:pt x="0" y="12319"/>
                    <a:pt x="12827" y="0"/>
                    <a:pt x="28194" y="0"/>
                  </a:cubicBezTo>
                  <a:lnTo>
                    <a:pt x="14262354" y="0"/>
                  </a:lnTo>
                  <a:lnTo>
                    <a:pt x="14262354" y="12700"/>
                  </a:lnTo>
                  <a:lnTo>
                    <a:pt x="14262354" y="0"/>
                  </a:lnTo>
                  <a:cubicBezTo>
                    <a:pt x="14277722" y="0"/>
                    <a:pt x="14290548" y="12319"/>
                    <a:pt x="14290548" y="27940"/>
                  </a:cubicBezTo>
                  <a:lnTo>
                    <a:pt x="14277848" y="27940"/>
                  </a:lnTo>
                  <a:lnTo>
                    <a:pt x="14290548" y="27940"/>
                  </a:lnTo>
                  <a:lnTo>
                    <a:pt x="14290548" y="1237869"/>
                  </a:lnTo>
                  <a:lnTo>
                    <a:pt x="14277848" y="1237869"/>
                  </a:lnTo>
                  <a:lnTo>
                    <a:pt x="14290548" y="1237869"/>
                  </a:lnTo>
                  <a:cubicBezTo>
                    <a:pt x="14290548" y="1253490"/>
                    <a:pt x="14277722" y="1265809"/>
                    <a:pt x="14262354" y="1265809"/>
                  </a:cubicBezTo>
                  <a:lnTo>
                    <a:pt x="14262354" y="1253109"/>
                  </a:lnTo>
                  <a:lnTo>
                    <a:pt x="14262354" y="1265809"/>
                  </a:lnTo>
                  <a:lnTo>
                    <a:pt x="28194" y="1265809"/>
                  </a:lnTo>
                  <a:lnTo>
                    <a:pt x="28194" y="1253109"/>
                  </a:lnTo>
                  <a:lnTo>
                    <a:pt x="28194" y="1265809"/>
                  </a:lnTo>
                  <a:cubicBezTo>
                    <a:pt x="12827" y="1265809"/>
                    <a:pt x="0" y="1253490"/>
                    <a:pt x="0" y="1237869"/>
                  </a:cubicBezTo>
                  <a:lnTo>
                    <a:pt x="0" y="27940"/>
                  </a:lnTo>
                  <a:lnTo>
                    <a:pt x="12700" y="27940"/>
                  </a:lnTo>
                  <a:lnTo>
                    <a:pt x="0" y="27940"/>
                  </a:lnTo>
                  <a:moveTo>
                    <a:pt x="25400" y="27940"/>
                  </a:moveTo>
                  <a:lnTo>
                    <a:pt x="25400" y="1237869"/>
                  </a:lnTo>
                  <a:lnTo>
                    <a:pt x="12700" y="1237869"/>
                  </a:lnTo>
                  <a:lnTo>
                    <a:pt x="25400" y="1237869"/>
                  </a:lnTo>
                  <a:cubicBezTo>
                    <a:pt x="25400" y="1239012"/>
                    <a:pt x="26416" y="1240409"/>
                    <a:pt x="28194" y="1240409"/>
                  </a:cubicBezTo>
                  <a:lnTo>
                    <a:pt x="14262354" y="1240409"/>
                  </a:lnTo>
                  <a:cubicBezTo>
                    <a:pt x="14264132" y="1240409"/>
                    <a:pt x="14265148" y="1239012"/>
                    <a:pt x="14265148" y="1237869"/>
                  </a:cubicBezTo>
                  <a:lnTo>
                    <a:pt x="14265148" y="27940"/>
                  </a:lnTo>
                  <a:cubicBezTo>
                    <a:pt x="14265148" y="26797"/>
                    <a:pt x="14264132" y="25400"/>
                    <a:pt x="14262354" y="25400"/>
                  </a:cubicBezTo>
                  <a:lnTo>
                    <a:pt x="28194" y="25400"/>
                  </a:lnTo>
                  <a:lnTo>
                    <a:pt x="28194" y="12700"/>
                  </a:lnTo>
                  <a:lnTo>
                    <a:pt x="28194" y="25400"/>
                  </a:lnTo>
                  <a:cubicBezTo>
                    <a:pt x="26416" y="25400"/>
                    <a:pt x="25400" y="26797"/>
                    <a:pt x="25400" y="2794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1948" y="1061698"/>
            <a:ext cx="629281" cy="905344"/>
            <a:chOff x="0" y="0"/>
            <a:chExt cx="826884" cy="11896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6897" cy="1189609"/>
            </a:xfrm>
            <a:custGeom>
              <a:avLst/>
              <a:gdLst/>
              <a:ahLst/>
              <a:cxnLst/>
              <a:rect l="l" t="t" r="r" b="b"/>
              <a:pathLst>
                <a:path w="826897" h="1189609">
                  <a:moveTo>
                    <a:pt x="0" y="0"/>
                  </a:moveTo>
                  <a:lnTo>
                    <a:pt x="826897" y="0"/>
                  </a:lnTo>
                  <a:lnTo>
                    <a:pt x="826897" y="1189609"/>
                  </a:lnTo>
                  <a:lnTo>
                    <a:pt x="0" y="1189609"/>
                  </a:ln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3741" y="1366901"/>
            <a:ext cx="235885" cy="294938"/>
            <a:chOff x="0" y="0"/>
            <a:chExt cx="309956" cy="3875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9960" cy="387549"/>
            </a:xfrm>
            <a:custGeom>
              <a:avLst/>
              <a:gdLst/>
              <a:ahLst/>
              <a:cxnLst/>
              <a:rect l="l" t="t" r="r" b="b"/>
              <a:pathLst>
                <a:path w="309960" h="387549">
                  <a:moveTo>
                    <a:pt x="0" y="0"/>
                  </a:moveTo>
                  <a:lnTo>
                    <a:pt x="309960" y="0"/>
                  </a:lnTo>
                  <a:lnTo>
                    <a:pt x="309960" y="387549"/>
                  </a:lnTo>
                  <a:lnTo>
                    <a:pt x="0" y="38754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422" r="-11042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09956" cy="3875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1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67161" y="1337971"/>
            <a:ext cx="5850958" cy="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2232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Who can commit the arrangement to spend?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22953" y="2062629"/>
            <a:ext cx="10875587" cy="963334"/>
            <a:chOff x="0" y="0"/>
            <a:chExt cx="14290675" cy="1265834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14265148" cy="1240409"/>
            </a:xfrm>
            <a:custGeom>
              <a:avLst/>
              <a:gdLst/>
              <a:ahLst/>
              <a:cxnLst/>
              <a:rect l="l" t="t" r="r" b="b"/>
              <a:pathLst>
                <a:path w="14265148" h="1240409">
                  <a:moveTo>
                    <a:pt x="0" y="15240"/>
                  </a:moveTo>
                  <a:cubicBezTo>
                    <a:pt x="0" y="6858"/>
                    <a:pt x="6985" y="0"/>
                    <a:pt x="15494" y="0"/>
                  </a:cubicBezTo>
                  <a:lnTo>
                    <a:pt x="14249654" y="0"/>
                  </a:lnTo>
                  <a:cubicBezTo>
                    <a:pt x="14258291" y="0"/>
                    <a:pt x="14265148" y="6858"/>
                    <a:pt x="14265148" y="15240"/>
                  </a:cubicBezTo>
                  <a:lnTo>
                    <a:pt x="14265148" y="1225169"/>
                  </a:lnTo>
                  <a:cubicBezTo>
                    <a:pt x="14265148" y="1233551"/>
                    <a:pt x="14258164" y="1240409"/>
                    <a:pt x="14249654" y="1240409"/>
                  </a:cubicBezTo>
                  <a:lnTo>
                    <a:pt x="15494" y="1240409"/>
                  </a:lnTo>
                  <a:cubicBezTo>
                    <a:pt x="6858" y="1240409"/>
                    <a:pt x="0" y="1233551"/>
                    <a:pt x="0" y="1225169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4290548" cy="1265809"/>
            </a:xfrm>
            <a:custGeom>
              <a:avLst/>
              <a:gdLst/>
              <a:ahLst/>
              <a:cxnLst/>
              <a:rect l="l" t="t" r="r" b="b"/>
              <a:pathLst>
                <a:path w="14290548" h="1265809">
                  <a:moveTo>
                    <a:pt x="0" y="27940"/>
                  </a:moveTo>
                  <a:cubicBezTo>
                    <a:pt x="0" y="12319"/>
                    <a:pt x="12827" y="0"/>
                    <a:pt x="28194" y="0"/>
                  </a:cubicBezTo>
                  <a:lnTo>
                    <a:pt x="14262354" y="0"/>
                  </a:lnTo>
                  <a:lnTo>
                    <a:pt x="14262354" y="12700"/>
                  </a:lnTo>
                  <a:lnTo>
                    <a:pt x="14262354" y="0"/>
                  </a:lnTo>
                  <a:cubicBezTo>
                    <a:pt x="14277722" y="0"/>
                    <a:pt x="14290548" y="12319"/>
                    <a:pt x="14290548" y="27940"/>
                  </a:cubicBezTo>
                  <a:lnTo>
                    <a:pt x="14277848" y="27940"/>
                  </a:lnTo>
                  <a:lnTo>
                    <a:pt x="14290548" y="27940"/>
                  </a:lnTo>
                  <a:lnTo>
                    <a:pt x="14290548" y="1237869"/>
                  </a:lnTo>
                  <a:lnTo>
                    <a:pt x="14277848" y="1237869"/>
                  </a:lnTo>
                  <a:lnTo>
                    <a:pt x="14290548" y="1237869"/>
                  </a:lnTo>
                  <a:cubicBezTo>
                    <a:pt x="14290548" y="1253490"/>
                    <a:pt x="14277722" y="1265809"/>
                    <a:pt x="14262354" y="1265809"/>
                  </a:cubicBezTo>
                  <a:lnTo>
                    <a:pt x="14262354" y="1253109"/>
                  </a:lnTo>
                  <a:lnTo>
                    <a:pt x="14262354" y="1265809"/>
                  </a:lnTo>
                  <a:lnTo>
                    <a:pt x="28194" y="1265809"/>
                  </a:lnTo>
                  <a:lnTo>
                    <a:pt x="28194" y="1253109"/>
                  </a:lnTo>
                  <a:lnTo>
                    <a:pt x="28194" y="1265809"/>
                  </a:lnTo>
                  <a:cubicBezTo>
                    <a:pt x="12827" y="1265809"/>
                    <a:pt x="0" y="1253490"/>
                    <a:pt x="0" y="1237869"/>
                  </a:cubicBezTo>
                  <a:lnTo>
                    <a:pt x="0" y="27940"/>
                  </a:lnTo>
                  <a:lnTo>
                    <a:pt x="12700" y="27940"/>
                  </a:lnTo>
                  <a:lnTo>
                    <a:pt x="0" y="27940"/>
                  </a:lnTo>
                  <a:moveTo>
                    <a:pt x="25400" y="27940"/>
                  </a:moveTo>
                  <a:lnTo>
                    <a:pt x="25400" y="1237869"/>
                  </a:lnTo>
                  <a:lnTo>
                    <a:pt x="12700" y="1237869"/>
                  </a:lnTo>
                  <a:lnTo>
                    <a:pt x="25400" y="1237869"/>
                  </a:lnTo>
                  <a:cubicBezTo>
                    <a:pt x="25400" y="1239012"/>
                    <a:pt x="26416" y="1240409"/>
                    <a:pt x="28194" y="1240409"/>
                  </a:cubicBezTo>
                  <a:lnTo>
                    <a:pt x="14262354" y="1240409"/>
                  </a:lnTo>
                  <a:cubicBezTo>
                    <a:pt x="14264132" y="1240409"/>
                    <a:pt x="14265148" y="1239012"/>
                    <a:pt x="14265148" y="1237869"/>
                  </a:cubicBezTo>
                  <a:lnTo>
                    <a:pt x="14265148" y="27940"/>
                  </a:lnTo>
                  <a:cubicBezTo>
                    <a:pt x="14265148" y="26797"/>
                    <a:pt x="14264132" y="25400"/>
                    <a:pt x="14262354" y="25400"/>
                  </a:cubicBezTo>
                  <a:lnTo>
                    <a:pt x="28194" y="25400"/>
                  </a:lnTo>
                  <a:lnTo>
                    <a:pt x="28194" y="12700"/>
                  </a:lnTo>
                  <a:lnTo>
                    <a:pt x="28194" y="25400"/>
                  </a:lnTo>
                  <a:cubicBezTo>
                    <a:pt x="26416" y="25400"/>
                    <a:pt x="25400" y="26797"/>
                    <a:pt x="25400" y="2794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1948" y="2091625"/>
            <a:ext cx="629281" cy="905344"/>
            <a:chOff x="0" y="0"/>
            <a:chExt cx="826884" cy="11896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6897" cy="1189609"/>
            </a:xfrm>
            <a:custGeom>
              <a:avLst/>
              <a:gdLst/>
              <a:ahLst/>
              <a:cxnLst/>
              <a:rect l="l" t="t" r="r" b="b"/>
              <a:pathLst>
                <a:path w="826897" h="1189609">
                  <a:moveTo>
                    <a:pt x="0" y="0"/>
                  </a:moveTo>
                  <a:lnTo>
                    <a:pt x="826897" y="0"/>
                  </a:lnTo>
                  <a:lnTo>
                    <a:pt x="826897" y="1189609"/>
                  </a:lnTo>
                  <a:lnTo>
                    <a:pt x="0" y="1189609"/>
                  </a:ln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3741" y="2396827"/>
            <a:ext cx="235885" cy="294938"/>
            <a:chOff x="0" y="0"/>
            <a:chExt cx="309956" cy="3875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9960" cy="387549"/>
            </a:xfrm>
            <a:custGeom>
              <a:avLst/>
              <a:gdLst/>
              <a:ahLst/>
              <a:cxnLst/>
              <a:rect l="l" t="t" r="r" b="b"/>
              <a:pathLst>
                <a:path w="309960" h="387549">
                  <a:moveTo>
                    <a:pt x="0" y="0"/>
                  </a:moveTo>
                  <a:lnTo>
                    <a:pt x="309960" y="0"/>
                  </a:lnTo>
                  <a:lnTo>
                    <a:pt x="309960" y="387549"/>
                  </a:lnTo>
                  <a:lnTo>
                    <a:pt x="0" y="38754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422" r="-11042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09956" cy="3875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2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67161" y="2367897"/>
            <a:ext cx="7919042" cy="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2232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Who approves payments before money leaves the account?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22953" y="3092565"/>
            <a:ext cx="10875587" cy="963334"/>
            <a:chOff x="0" y="0"/>
            <a:chExt cx="14290675" cy="1265834"/>
          </a:xfrm>
        </p:grpSpPr>
        <p:sp>
          <p:nvSpPr>
            <p:cNvPr id="22" name="Freeform 22"/>
            <p:cNvSpPr/>
            <p:nvPr/>
          </p:nvSpPr>
          <p:spPr>
            <a:xfrm>
              <a:off x="12700" y="12700"/>
              <a:ext cx="14265148" cy="1240409"/>
            </a:xfrm>
            <a:custGeom>
              <a:avLst/>
              <a:gdLst/>
              <a:ahLst/>
              <a:cxnLst/>
              <a:rect l="l" t="t" r="r" b="b"/>
              <a:pathLst>
                <a:path w="14265148" h="1240409">
                  <a:moveTo>
                    <a:pt x="0" y="15240"/>
                  </a:moveTo>
                  <a:cubicBezTo>
                    <a:pt x="0" y="6858"/>
                    <a:pt x="6985" y="0"/>
                    <a:pt x="15494" y="0"/>
                  </a:cubicBezTo>
                  <a:lnTo>
                    <a:pt x="14249654" y="0"/>
                  </a:lnTo>
                  <a:cubicBezTo>
                    <a:pt x="14258291" y="0"/>
                    <a:pt x="14265148" y="6858"/>
                    <a:pt x="14265148" y="15240"/>
                  </a:cubicBezTo>
                  <a:lnTo>
                    <a:pt x="14265148" y="1225169"/>
                  </a:lnTo>
                  <a:cubicBezTo>
                    <a:pt x="14265148" y="1233551"/>
                    <a:pt x="14258164" y="1240409"/>
                    <a:pt x="14249654" y="1240409"/>
                  </a:cubicBezTo>
                  <a:lnTo>
                    <a:pt x="15494" y="1240409"/>
                  </a:lnTo>
                  <a:cubicBezTo>
                    <a:pt x="6858" y="1240409"/>
                    <a:pt x="0" y="1233551"/>
                    <a:pt x="0" y="1225169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4290548" cy="1265809"/>
            </a:xfrm>
            <a:custGeom>
              <a:avLst/>
              <a:gdLst/>
              <a:ahLst/>
              <a:cxnLst/>
              <a:rect l="l" t="t" r="r" b="b"/>
              <a:pathLst>
                <a:path w="14290548" h="1265809">
                  <a:moveTo>
                    <a:pt x="0" y="27940"/>
                  </a:moveTo>
                  <a:cubicBezTo>
                    <a:pt x="0" y="12319"/>
                    <a:pt x="12827" y="0"/>
                    <a:pt x="28194" y="0"/>
                  </a:cubicBezTo>
                  <a:lnTo>
                    <a:pt x="14262354" y="0"/>
                  </a:lnTo>
                  <a:lnTo>
                    <a:pt x="14262354" y="12700"/>
                  </a:lnTo>
                  <a:lnTo>
                    <a:pt x="14262354" y="0"/>
                  </a:lnTo>
                  <a:cubicBezTo>
                    <a:pt x="14277722" y="0"/>
                    <a:pt x="14290548" y="12319"/>
                    <a:pt x="14290548" y="27940"/>
                  </a:cubicBezTo>
                  <a:lnTo>
                    <a:pt x="14277848" y="27940"/>
                  </a:lnTo>
                  <a:lnTo>
                    <a:pt x="14290548" y="27940"/>
                  </a:lnTo>
                  <a:lnTo>
                    <a:pt x="14290548" y="1237869"/>
                  </a:lnTo>
                  <a:lnTo>
                    <a:pt x="14277848" y="1237869"/>
                  </a:lnTo>
                  <a:lnTo>
                    <a:pt x="14290548" y="1237869"/>
                  </a:lnTo>
                  <a:cubicBezTo>
                    <a:pt x="14290548" y="1253490"/>
                    <a:pt x="14277722" y="1265809"/>
                    <a:pt x="14262354" y="1265809"/>
                  </a:cubicBezTo>
                  <a:lnTo>
                    <a:pt x="14262354" y="1253109"/>
                  </a:lnTo>
                  <a:lnTo>
                    <a:pt x="14262354" y="1265809"/>
                  </a:lnTo>
                  <a:lnTo>
                    <a:pt x="28194" y="1265809"/>
                  </a:lnTo>
                  <a:lnTo>
                    <a:pt x="28194" y="1253109"/>
                  </a:lnTo>
                  <a:lnTo>
                    <a:pt x="28194" y="1265809"/>
                  </a:lnTo>
                  <a:cubicBezTo>
                    <a:pt x="12827" y="1265809"/>
                    <a:pt x="0" y="1253490"/>
                    <a:pt x="0" y="1237869"/>
                  </a:cubicBezTo>
                  <a:lnTo>
                    <a:pt x="0" y="27940"/>
                  </a:lnTo>
                  <a:lnTo>
                    <a:pt x="12700" y="27940"/>
                  </a:lnTo>
                  <a:lnTo>
                    <a:pt x="0" y="27940"/>
                  </a:lnTo>
                  <a:moveTo>
                    <a:pt x="25400" y="27940"/>
                  </a:moveTo>
                  <a:lnTo>
                    <a:pt x="25400" y="1237869"/>
                  </a:lnTo>
                  <a:lnTo>
                    <a:pt x="12700" y="1237869"/>
                  </a:lnTo>
                  <a:lnTo>
                    <a:pt x="25400" y="1237869"/>
                  </a:lnTo>
                  <a:cubicBezTo>
                    <a:pt x="25400" y="1239012"/>
                    <a:pt x="26416" y="1240409"/>
                    <a:pt x="28194" y="1240409"/>
                  </a:cubicBezTo>
                  <a:lnTo>
                    <a:pt x="14262354" y="1240409"/>
                  </a:lnTo>
                  <a:cubicBezTo>
                    <a:pt x="14264132" y="1240409"/>
                    <a:pt x="14265148" y="1239012"/>
                    <a:pt x="14265148" y="1237869"/>
                  </a:cubicBezTo>
                  <a:lnTo>
                    <a:pt x="14265148" y="27940"/>
                  </a:lnTo>
                  <a:cubicBezTo>
                    <a:pt x="14265148" y="26797"/>
                    <a:pt x="14264132" y="25400"/>
                    <a:pt x="14262354" y="25400"/>
                  </a:cubicBezTo>
                  <a:lnTo>
                    <a:pt x="28194" y="25400"/>
                  </a:lnTo>
                  <a:lnTo>
                    <a:pt x="28194" y="12700"/>
                  </a:lnTo>
                  <a:lnTo>
                    <a:pt x="28194" y="25400"/>
                  </a:lnTo>
                  <a:cubicBezTo>
                    <a:pt x="26416" y="25400"/>
                    <a:pt x="25400" y="26797"/>
                    <a:pt x="25400" y="2794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51948" y="3121560"/>
            <a:ext cx="629281" cy="905344"/>
            <a:chOff x="0" y="0"/>
            <a:chExt cx="826884" cy="118963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26897" cy="1189609"/>
            </a:xfrm>
            <a:custGeom>
              <a:avLst/>
              <a:gdLst/>
              <a:ahLst/>
              <a:cxnLst/>
              <a:rect l="l" t="t" r="r" b="b"/>
              <a:pathLst>
                <a:path w="826897" h="1189609">
                  <a:moveTo>
                    <a:pt x="0" y="0"/>
                  </a:moveTo>
                  <a:lnTo>
                    <a:pt x="826897" y="0"/>
                  </a:lnTo>
                  <a:lnTo>
                    <a:pt x="826897" y="1189609"/>
                  </a:lnTo>
                  <a:lnTo>
                    <a:pt x="0" y="1189609"/>
                  </a:ln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3741" y="3426763"/>
            <a:ext cx="235885" cy="294938"/>
            <a:chOff x="0" y="0"/>
            <a:chExt cx="309956" cy="38755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09960" cy="387549"/>
            </a:xfrm>
            <a:custGeom>
              <a:avLst/>
              <a:gdLst/>
              <a:ahLst/>
              <a:cxnLst/>
              <a:rect l="l" t="t" r="r" b="b"/>
              <a:pathLst>
                <a:path w="309960" h="387549">
                  <a:moveTo>
                    <a:pt x="0" y="0"/>
                  </a:moveTo>
                  <a:lnTo>
                    <a:pt x="309960" y="0"/>
                  </a:lnTo>
                  <a:lnTo>
                    <a:pt x="309960" y="387549"/>
                  </a:lnTo>
                  <a:lnTo>
                    <a:pt x="0" y="38754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422" r="-11042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309956" cy="3875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3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367161" y="3407573"/>
            <a:ext cx="7356422" cy="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2232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How are shared costs allocated between organisations?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22953" y="4122491"/>
            <a:ext cx="10875587" cy="963334"/>
            <a:chOff x="0" y="0"/>
            <a:chExt cx="14290675" cy="1265834"/>
          </a:xfrm>
        </p:grpSpPr>
        <p:sp>
          <p:nvSpPr>
            <p:cNvPr id="31" name="Freeform 31"/>
            <p:cNvSpPr/>
            <p:nvPr/>
          </p:nvSpPr>
          <p:spPr>
            <a:xfrm>
              <a:off x="12700" y="12700"/>
              <a:ext cx="14265148" cy="1240409"/>
            </a:xfrm>
            <a:custGeom>
              <a:avLst/>
              <a:gdLst/>
              <a:ahLst/>
              <a:cxnLst/>
              <a:rect l="l" t="t" r="r" b="b"/>
              <a:pathLst>
                <a:path w="14265148" h="1240409">
                  <a:moveTo>
                    <a:pt x="0" y="15240"/>
                  </a:moveTo>
                  <a:cubicBezTo>
                    <a:pt x="0" y="6858"/>
                    <a:pt x="6985" y="0"/>
                    <a:pt x="15494" y="0"/>
                  </a:cubicBezTo>
                  <a:lnTo>
                    <a:pt x="14249654" y="0"/>
                  </a:lnTo>
                  <a:cubicBezTo>
                    <a:pt x="14258291" y="0"/>
                    <a:pt x="14265148" y="6858"/>
                    <a:pt x="14265148" y="15240"/>
                  </a:cubicBezTo>
                  <a:lnTo>
                    <a:pt x="14265148" y="1225169"/>
                  </a:lnTo>
                  <a:cubicBezTo>
                    <a:pt x="14265148" y="1233551"/>
                    <a:pt x="14258164" y="1240409"/>
                    <a:pt x="14249654" y="1240409"/>
                  </a:cubicBezTo>
                  <a:lnTo>
                    <a:pt x="15494" y="1240409"/>
                  </a:lnTo>
                  <a:cubicBezTo>
                    <a:pt x="6858" y="1240409"/>
                    <a:pt x="0" y="1233551"/>
                    <a:pt x="0" y="1225169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4290548" cy="1265809"/>
            </a:xfrm>
            <a:custGeom>
              <a:avLst/>
              <a:gdLst/>
              <a:ahLst/>
              <a:cxnLst/>
              <a:rect l="l" t="t" r="r" b="b"/>
              <a:pathLst>
                <a:path w="14290548" h="1265809">
                  <a:moveTo>
                    <a:pt x="0" y="27940"/>
                  </a:moveTo>
                  <a:cubicBezTo>
                    <a:pt x="0" y="12319"/>
                    <a:pt x="12827" y="0"/>
                    <a:pt x="28194" y="0"/>
                  </a:cubicBezTo>
                  <a:lnTo>
                    <a:pt x="14262354" y="0"/>
                  </a:lnTo>
                  <a:lnTo>
                    <a:pt x="14262354" y="12700"/>
                  </a:lnTo>
                  <a:lnTo>
                    <a:pt x="14262354" y="0"/>
                  </a:lnTo>
                  <a:cubicBezTo>
                    <a:pt x="14277722" y="0"/>
                    <a:pt x="14290548" y="12319"/>
                    <a:pt x="14290548" y="27940"/>
                  </a:cubicBezTo>
                  <a:lnTo>
                    <a:pt x="14277848" y="27940"/>
                  </a:lnTo>
                  <a:lnTo>
                    <a:pt x="14290548" y="27940"/>
                  </a:lnTo>
                  <a:lnTo>
                    <a:pt x="14290548" y="1237869"/>
                  </a:lnTo>
                  <a:lnTo>
                    <a:pt x="14277848" y="1237869"/>
                  </a:lnTo>
                  <a:lnTo>
                    <a:pt x="14290548" y="1237869"/>
                  </a:lnTo>
                  <a:cubicBezTo>
                    <a:pt x="14290548" y="1253490"/>
                    <a:pt x="14277722" y="1265809"/>
                    <a:pt x="14262354" y="1265809"/>
                  </a:cubicBezTo>
                  <a:lnTo>
                    <a:pt x="14262354" y="1253109"/>
                  </a:lnTo>
                  <a:lnTo>
                    <a:pt x="14262354" y="1265809"/>
                  </a:lnTo>
                  <a:lnTo>
                    <a:pt x="28194" y="1265809"/>
                  </a:lnTo>
                  <a:lnTo>
                    <a:pt x="28194" y="1253109"/>
                  </a:lnTo>
                  <a:lnTo>
                    <a:pt x="28194" y="1265809"/>
                  </a:lnTo>
                  <a:cubicBezTo>
                    <a:pt x="12827" y="1265809"/>
                    <a:pt x="0" y="1253490"/>
                    <a:pt x="0" y="1237869"/>
                  </a:cubicBezTo>
                  <a:lnTo>
                    <a:pt x="0" y="27940"/>
                  </a:lnTo>
                  <a:lnTo>
                    <a:pt x="12700" y="27940"/>
                  </a:lnTo>
                  <a:lnTo>
                    <a:pt x="0" y="27940"/>
                  </a:lnTo>
                  <a:moveTo>
                    <a:pt x="25400" y="27940"/>
                  </a:moveTo>
                  <a:lnTo>
                    <a:pt x="25400" y="1237869"/>
                  </a:lnTo>
                  <a:lnTo>
                    <a:pt x="12700" y="1237869"/>
                  </a:lnTo>
                  <a:lnTo>
                    <a:pt x="25400" y="1237869"/>
                  </a:lnTo>
                  <a:cubicBezTo>
                    <a:pt x="25400" y="1239012"/>
                    <a:pt x="26416" y="1240409"/>
                    <a:pt x="28194" y="1240409"/>
                  </a:cubicBezTo>
                  <a:lnTo>
                    <a:pt x="14262354" y="1240409"/>
                  </a:lnTo>
                  <a:cubicBezTo>
                    <a:pt x="14264132" y="1240409"/>
                    <a:pt x="14265148" y="1239012"/>
                    <a:pt x="14265148" y="1237869"/>
                  </a:cubicBezTo>
                  <a:lnTo>
                    <a:pt x="14265148" y="27940"/>
                  </a:lnTo>
                  <a:cubicBezTo>
                    <a:pt x="14265148" y="26797"/>
                    <a:pt x="14264132" y="25400"/>
                    <a:pt x="14262354" y="25400"/>
                  </a:cubicBezTo>
                  <a:lnTo>
                    <a:pt x="28194" y="25400"/>
                  </a:lnTo>
                  <a:lnTo>
                    <a:pt x="28194" y="12700"/>
                  </a:lnTo>
                  <a:lnTo>
                    <a:pt x="28194" y="25400"/>
                  </a:lnTo>
                  <a:cubicBezTo>
                    <a:pt x="26416" y="25400"/>
                    <a:pt x="25400" y="26797"/>
                    <a:pt x="25400" y="2794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51948" y="4151486"/>
            <a:ext cx="629281" cy="905344"/>
            <a:chOff x="0" y="0"/>
            <a:chExt cx="826884" cy="118963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26897" cy="1189609"/>
            </a:xfrm>
            <a:custGeom>
              <a:avLst/>
              <a:gdLst/>
              <a:ahLst/>
              <a:cxnLst/>
              <a:rect l="l" t="t" r="r" b="b"/>
              <a:pathLst>
                <a:path w="826897" h="1189609">
                  <a:moveTo>
                    <a:pt x="0" y="0"/>
                  </a:moveTo>
                  <a:lnTo>
                    <a:pt x="826897" y="0"/>
                  </a:lnTo>
                  <a:lnTo>
                    <a:pt x="826897" y="1189609"/>
                  </a:lnTo>
                  <a:lnTo>
                    <a:pt x="0" y="1189609"/>
                  </a:ln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43741" y="4456699"/>
            <a:ext cx="235885" cy="294938"/>
            <a:chOff x="0" y="0"/>
            <a:chExt cx="309956" cy="38755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09960" cy="387549"/>
            </a:xfrm>
            <a:custGeom>
              <a:avLst/>
              <a:gdLst/>
              <a:ahLst/>
              <a:cxnLst/>
              <a:rect l="l" t="t" r="r" b="b"/>
              <a:pathLst>
                <a:path w="309960" h="387549">
                  <a:moveTo>
                    <a:pt x="0" y="0"/>
                  </a:moveTo>
                  <a:lnTo>
                    <a:pt x="309960" y="0"/>
                  </a:lnTo>
                  <a:lnTo>
                    <a:pt x="309960" y="387549"/>
                  </a:lnTo>
                  <a:lnTo>
                    <a:pt x="0" y="38754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422" r="-11042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309956" cy="3875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4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367161" y="4427759"/>
            <a:ext cx="6387569" cy="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2232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How is income distributed — and on what basis?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622953" y="5152427"/>
            <a:ext cx="10875587" cy="963334"/>
            <a:chOff x="0" y="0"/>
            <a:chExt cx="14290675" cy="1265834"/>
          </a:xfrm>
        </p:grpSpPr>
        <p:sp>
          <p:nvSpPr>
            <p:cNvPr id="40" name="Freeform 40"/>
            <p:cNvSpPr/>
            <p:nvPr/>
          </p:nvSpPr>
          <p:spPr>
            <a:xfrm>
              <a:off x="12700" y="12700"/>
              <a:ext cx="14265148" cy="1240409"/>
            </a:xfrm>
            <a:custGeom>
              <a:avLst/>
              <a:gdLst/>
              <a:ahLst/>
              <a:cxnLst/>
              <a:rect l="l" t="t" r="r" b="b"/>
              <a:pathLst>
                <a:path w="14265148" h="1240409">
                  <a:moveTo>
                    <a:pt x="0" y="15240"/>
                  </a:moveTo>
                  <a:cubicBezTo>
                    <a:pt x="0" y="6858"/>
                    <a:pt x="6985" y="0"/>
                    <a:pt x="15494" y="0"/>
                  </a:cubicBezTo>
                  <a:lnTo>
                    <a:pt x="14249654" y="0"/>
                  </a:lnTo>
                  <a:cubicBezTo>
                    <a:pt x="14258291" y="0"/>
                    <a:pt x="14265148" y="6858"/>
                    <a:pt x="14265148" y="15240"/>
                  </a:cubicBezTo>
                  <a:lnTo>
                    <a:pt x="14265148" y="1225169"/>
                  </a:lnTo>
                  <a:cubicBezTo>
                    <a:pt x="14265148" y="1233551"/>
                    <a:pt x="14258164" y="1240409"/>
                    <a:pt x="14249654" y="1240409"/>
                  </a:cubicBezTo>
                  <a:lnTo>
                    <a:pt x="15494" y="1240409"/>
                  </a:lnTo>
                  <a:cubicBezTo>
                    <a:pt x="6858" y="1240409"/>
                    <a:pt x="0" y="1233551"/>
                    <a:pt x="0" y="1225169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4290548" cy="1265809"/>
            </a:xfrm>
            <a:custGeom>
              <a:avLst/>
              <a:gdLst/>
              <a:ahLst/>
              <a:cxnLst/>
              <a:rect l="l" t="t" r="r" b="b"/>
              <a:pathLst>
                <a:path w="14290548" h="1265809">
                  <a:moveTo>
                    <a:pt x="0" y="27940"/>
                  </a:moveTo>
                  <a:cubicBezTo>
                    <a:pt x="0" y="12319"/>
                    <a:pt x="12827" y="0"/>
                    <a:pt x="28194" y="0"/>
                  </a:cubicBezTo>
                  <a:lnTo>
                    <a:pt x="14262354" y="0"/>
                  </a:lnTo>
                  <a:lnTo>
                    <a:pt x="14262354" y="12700"/>
                  </a:lnTo>
                  <a:lnTo>
                    <a:pt x="14262354" y="0"/>
                  </a:lnTo>
                  <a:cubicBezTo>
                    <a:pt x="14277722" y="0"/>
                    <a:pt x="14290548" y="12319"/>
                    <a:pt x="14290548" y="27940"/>
                  </a:cubicBezTo>
                  <a:lnTo>
                    <a:pt x="14277848" y="27940"/>
                  </a:lnTo>
                  <a:lnTo>
                    <a:pt x="14290548" y="27940"/>
                  </a:lnTo>
                  <a:lnTo>
                    <a:pt x="14290548" y="1237869"/>
                  </a:lnTo>
                  <a:lnTo>
                    <a:pt x="14277848" y="1237869"/>
                  </a:lnTo>
                  <a:lnTo>
                    <a:pt x="14290548" y="1237869"/>
                  </a:lnTo>
                  <a:cubicBezTo>
                    <a:pt x="14290548" y="1253490"/>
                    <a:pt x="14277722" y="1265809"/>
                    <a:pt x="14262354" y="1265809"/>
                  </a:cubicBezTo>
                  <a:lnTo>
                    <a:pt x="14262354" y="1253109"/>
                  </a:lnTo>
                  <a:lnTo>
                    <a:pt x="14262354" y="1265809"/>
                  </a:lnTo>
                  <a:lnTo>
                    <a:pt x="28194" y="1265809"/>
                  </a:lnTo>
                  <a:lnTo>
                    <a:pt x="28194" y="1253109"/>
                  </a:lnTo>
                  <a:lnTo>
                    <a:pt x="28194" y="1265809"/>
                  </a:lnTo>
                  <a:cubicBezTo>
                    <a:pt x="12827" y="1265809"/>
                    <a:pt x="0" y="1253490"/>
                    <a:pt x="0" y="1237869"/>
                  </a:cubicBezTo>
                  <a:lnTo>
                    <a:pt x="0" y="27940"/>
                  </a:lnTo>
                  <a:lnTo>
                    <a:pt x="12700" y="27940"/>
                  </a:lnTo>
                  <a:lnTo>
                    <a:pt x="0" y="27940"/>
                  </a:lnTo>
                  <a:moveTo>
                    <a:pt x="25400" y="27940"/>
                  </a:moveTo>
                  <a:lnTo>
                    <a:pt x="25400" y="1237869"/>
                  </a:lnTo>
                  <a:lnTo>
                    <a:pt x="12700" y="1237869"/>
                  </a:lnTo>
                  <a:lnTo>
                    <a:pt x="25400" y="1237869"/>
                  </a:lnTo>
                  <a:cubicBezTo>
                    <a:pt x="25400" y="1239012"/>
                    <a:pt x="26416" y="1240409"/>
                    <a:pt x="28194" y="1240409"/>
                  </a:cubicBezTo>
                  <a:lnTo>
                    <a:pt x="14262354" y="1240409"/>
                  </a:lnTo>
                  <a:cubicBezTo>
                    <a:pt x="14264132" y="1240409"/>
                    <a:pt x="14265148" y="1239012"/>
                    <a:pt x="14265148" y="1237869"/>
                  </a:cubicBezTo>
                  <a:lnTo>
                    <a:pt x="14265148" y="27940"/>
                  </a:lnTo>
                  <a:cubicBezTo>
                    <a:pt x="14265148" y="26797"/>
                    <a:pt x="14264132" y="25400"/>
                    <a:pt x="14262354" y="25400"/>
                  </a:cubicBezTo>
                  <a:lnTo>
                    <a:pt x="28194" y="25400"/>
                  </a:lnTo>
                  <a:lnTo>
                    <a:pt x="28194" y="12700"/>
                  </a:lnTo>
                  <a:lnTo>
                    <a:pt x="28194" y="25400"/>
                  </a:lnTo>
                  <a:cubicBezTo>
                    <a:pt x="26416" y="25400"/>
                    <a:pt x="25400" y="26797"/>
                    <a:pt x="25400" y="2794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51948" y="5181422"/>
            <a:ext cx="629281" cy="905344"/>
            <a:chOff x="0" y="0"/>
            <a:chExt cx="826884" cy="118963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26897" cy="1189609"/>
            </a:xfrm>
            <a:custGeom>
              <a:avLst/>
              <a:gdLst/>
              <a:ahLst/>
              <a:cxnLst/>
              <a:rect l="l" t="t" r="r" b="b"/>
              <a:pathLst>
                <a:path w="826897" h="1189609">
                  <a:moveTo>
                    <a:pt x="0" y="0"/>
                  </a:moveTo>
                  <a:lnTo>
                    <a:pt x="826897" y="0"/>
                  </a:lnTo>
                  <a:lnTo>
                    <a:pt x="826897" y="1189609"/>
                  </a:lnTo>
                  <a:lnTo>
                    <a:pt x="0" y="1189609"/>
                  </a:ln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43741" y="5486625"/>
            <a:ext cx="235885" cy="294938"/>
            <a:chOff x="0" y="0"/>
            <a:chExt cx="309956" cy="38755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09960" cy="387549"/>
            </a:xfrm>
            <a:custGeom>
              <a:avLst/>
              <a:gdLst/>
              <a:ahLst/>
              <a:cxnLst/>
              <a:rect l="l" t="t" r="r" b="b"/>
              <a:pathLst>
                <a:path w="309960" h="387549">
                  <a:moveTo>
                    <a:pt x="0" y="0"/>
                  </a:moveTo>
                  <a:lnTo>
                    <a:pt x="309960" y="0"/>
                  </a:lnTo>
                  <a:lnTo>
                    <a:pt x="309960" y="387549"/>
                  </a:lnTo>
                  <a:lnTo>
                    <a:pt x="0" y="38754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422" r="-11042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0"/>
              <a:ext cx="309956" cy="3875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5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367161" y="5443572"/>
            <a:ext cx="4085074" cy="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2232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Who owns the claims process?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622953" y="6182353"/>
            <a:ext cx="10875587" cy="963334"/>
            <a:chOff x="0" y="0"/>
            <a:chExt cx="14290675" cy="1265834"/>
          </a:xfrm>
        </p:grpSpPr>
        <p:sp>
          <p:nvSpPr>
            <p:cNvPr id="49" name="Freeform 49"/>
            <p:cNvSpPr/>
            <p:nvPr/>
          </p:nvSpPr>
          <p:spPr>
            <a:xfrm>
              <a:off x="12700" y="12700"/>
              <a:ext cx="14265148" cy="1240409"/>
            </a:xfrm>
            <a:custGeom>
              <a:avLst/>
              <a:gdLst/>
              <a:ahLst/>
              <a:cxnLst/>
              <a:rect l="l" t="t" r="r" b="b"/>
              <a:pathLst>
                <a:path w="14265148" h="1240409">
                  <a:moveTo>
                    <a:pt x="0" y="15240"/>
                  </a:moveTo>
                  <a:cubicBezTo>
                    <a:pt x="0" y="6858"/>
                    <a:pt x="6985" y="0"/>
                    <a:pt x="15494" y="0"/>
                  </a:cubicBezTo>
                  <a:lnTo>
                    <a:pt x="14249654" y="0"/>
                  </a:lnTo>
                  <a:cubicBezTo>
                    <a:pt x="14258291" y="0"/>
                    <a:pt x="14265148" y="6858"/>
                    <a:pt x="14265148" y="15240"/>
                  </a:cubicBezTo>
                  <a:lnTo>
                    <a:pt x="14265148" y="1225169"/>
                  </a:lnTo>
                  <a:cubicBezTo>
                    <a:pt x="14265148" y="1233551"/>
                    <a:pt x="14258164" y="1240409"/>
                    <a:pt x="14249654" y="1240409"/>
                  </a:cubicBezTo>
                  <a:lnTo>
                    <a:pt x="15494" y="1240409"/>
                  </a:lnTo>
                  <a:cubicBezTo>
                    <a:pt x="6858" y="1240409"/>
                    <a:pt x="0" y="1233551"/>
                    <a:pt x="0" y="1225169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4290548" cy="1265809"/>
            </a:xfrm>
            <a:custGeom>
              <a:avLst/>
              <a:gdLst/>
              <a:ahLst/>
              <a:cxnLst/>
              <a:rect l="l" t="t" r="r" b="b"/>
              <a:pathLst>
                <a:path w="14290548" h="1265809">
                  <a:moveTo>
                    <a:pt x="0" y="27940"/>
                  </a:moveTo>
                  <a:cubicBezTo>
                    <a:pt x="0" y="12319"/>
                    <a:pt x="12827" y="0"/>
                    <a:pt x="28194" y="0"/>
                  </a:cubicBezTo>
                  <a:lnTo>
                    <a:pt x="14262354" y="0"/>
                  </a:lnTo>
                  <a:lnTo>
                    <a:pt x="14262354" y="12700"/>
                  </a:lnTo>
                  <a:lnTo>
                    <a:pt x="14262354" y="0"/>
                  </a:lnTo>
                  <a:cubicBezTo>
                    <a:pt x="14277722" y="0"/>
                    <a:pt x="14290548" y="12319"/>
                    <a:pt x="14290548" y="27940"/>
                  </a:cubicBezTo>
                  <a:lnTo>
                    <a:pt x="14277848" y="27940"/>
                  </a:lnTo>
                  <a:lnTo>
                    <a:pt x="14290548" y="27940"/>
                  </a:lnTo>
                  <a:lnTo>
                    <a:pt x="14290548" y="1237869"/>
                  </a:lnTo>
                  <a:lnTo>
                    <a:pt x="14277848" y="1237869"/>
                  </a:lnTo>
                  <a:lnTo>
                    <a:pt x="14290548" y="1237869"/>
                  </a:lnTo>
                  <a:cubicBezTo>
                    <a:pt x="14290548" y="1253490"/>
                    <a:pt x="14277722" y="1265809"/>
                    <a:pt x="14262354" y="1265809"/>
                  </a:cubicBezTo>
                  <a:lnTo>
                    <a:pt x="14262354" y="1253109"/>
                  </a:lnTo>
                  <a:lnTo>
                    <a:pt x="14262354" y="1265809"/>
                  </a:lnTo>
                  <a:lnTo>
                    <a:pt x="28194" y="1265809"/>
                  </a:lnTo>
                  <a:lnTo>
                    <a:pt x="28194" y="1253109"/>
                  </a:lnTo>
                  <a:lnTo>
                    <a:pt x="28194" y="1265809"/>
                  </a:lnTo>
                  <a:cubicBezTo>
                    <a:pt x="12827" y="1265809"/>
                    <a:pt x="0" y="1253490"/>
                    <a:pt x="0" y="1237869"/>
                  </a:cubicBezTo>
                  <a:lnTo>
                    <a:pt x="0" y="27940"/>
                  </a:lnTo>
                  <a:lnTo>
                    <a:pt x="12700" y="27940"/>
                  </a:lnTo>
                  <a:lnTo>
                    <a:pt x="0" y="27940"/>
                  </a:lnTo>
                  <a:moveTo>
                    <a:pt x="25400" y="27940"/>
                  </a:moveTo>
                  <a:lnTo>
                    <a:pt x="25400" y="1237869"/>
                  </a:lnTo>
                  <a:lnTo>
                    <a:pt x="12700" y="1237869"/>
                  </a:lnTo>
                  <a:lnTo>
                    <a:pt x="25400" y="1237869"/>
                  </a:lnTo>
                  <a:cubicBezTo>
                    <a:pt x="25400" y="1239012"/>
                    <a:pt x="26416" y="1240409"/>
                    <a:pt x="28194" y="1240409"/>
                  </a:cubicBezTo>
                  <a:lnTo>
                    <a:pt x="14262354" y="1240409"/>
                  </a:lnTo>
                  <a:cubicBezTo>
                    <a:pt x="14264132" y="1240409"/>
                    <a:pt x="14265148" y="1239012"/>
                    <a:pt x="14265148" y="1237869"/>
                  </a:cubicBezTo>
                  <a:lnTo>
                    <a:pt x="14265148" y="27940"/>
                  </a:lnTo>
                  <a:cubicBezTo>
                    <a:pt x="14265148" y="26797"/>
                    <a:pt x="14264132" y="25400"/>
                    <a:pt x="14262354" y="25400"/>
                  </a:cubicBezTo>
                  <a:lnTo>
                    <a:pt x="28194" y="25400"/>
                  </a:lnTo>
                  <a:lnTo>
                    <a:pt x="28194" y="12700"/>
                  </a:lnTo>
                  <a:lnTo>
                    <a:pt x="28194" y="25400"/>
                  </a:lnTo>
                  <a:cubicBezTo>
                    <a:pt x="26416" y="25400"/>
                    <a:pt x="25400" y="26797"/>
                    <a:pt x="25400" y="2794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51948" y="6211348"/>
            <a:ext cx="629281" cy="905344"/>
            <a:chOff x="0" y="0"/>
            <a:chExt cx="826884" cy="1189634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26897" cy="1189609"/>
            </a:xfrm>
            <a:custGeom>
              <a:avLst/>
              <a:gdLst/>
              <a:ahLst/>
              <a:cxnLst/>
              <a:rect l="l" t="t" r="r" b="b"/>
              <a:pathLst>
                <a:path w="826897" h="1189609">
                  <a:moveTo>
                    <a:pt x="0" y="0"/>
                  </a:moveTo>
                  <a:lnTo>
                    <a:pt x="826897" y="0"/>
                  </a:lnTo>
                  <a:lnTo>
                    <a:pt x="826897" y="1189609"/>
                  </a:lnTo>
                  <a:lnTo>
                    <a:pt x="0" y="1189609"/>
                  </a:ln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43741" y="6516561"/>
            <a:ext cx="235885" cy="294938"/>
            <a:chOff x="0" y="0"/>
            <a:chExt cx="309956" cy="387553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09960" cy="387549"/>
            </a:xfrm>
            <a:custGeom>
              <a:avLst/>
              <a:gdLst/>
              <a:ahLst/>
              <a:cxnLst/>
              <a:rect l="l" t="t" r="r" b="b"/>
              <a:pathLst>
                <a:path w="309960" h="387549">
                  <a:moveTo>
                    <a:pt x="0" y="0"/>
                  </a:moveTo>
                  <a:lnTo>
                    <a:pt x="309960" y="0"/>
                  </a:lnTo>
                  <a:lnTo>
                    <a:pt x="309960" y="387549"/>
                  </a:lnTo>
                  <a:lnTo>
                    <a:pt x="0" y="38754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422" r="-11042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0"/>
              <a:ext cx="309956" cy="3875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6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367161" y="6492838"/>
            <a:ext cx="6442270" cy="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2232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What happens if one organisation underdelivers?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622953" y="7212289"/>
            <a:ext cx="10875587" cy="963334"/>
            <a:chOff x="0" y="0"/>
            <a:chExt cx="14290675" cy="1265834"/>
          </a:xfrm>
        </p:grpSpPr>
        <p:sp>
          <p:nvSpPr>
            <p:cNvPr id="58" name="Freeform 58"/>
            <p:cNvSpPr/>
            <p:nvPr/>
          </p:nvSpPr>
          <p:spPr>
            <a:xfrm>
              <a:off x="12700" y="12700"/>
              <a:ext cx="14265148" cy="1240409"/>
            </a:xfrm>
            <a:custGeom>
              <a:avLst/>
              <a:gdLst/>
              <a:ahLst/>
              <a:cxnLst/>
              <a:rect l="l" t="t" r="r" b="b"/>
              <a:pathLst>
                <a:path w="14265148" h="1240409">
                  <a:moveTo>
                    <a:pt x="0" y="15240"/>
                  </a:moveTo>
                  <a:cubicBezTo>
                    <a:pt x="0" y="6858"/>
                    <a:pt x="6985" y="0"/>
                    <a:pt x="15494" y="0"/>
                  </a:cubicBezTo>
                  <a:lnTo>
                    <a:pt x="14249654" y="0"/>
                  </a:lnTo>
                  <a:cubicBezTo>
                    <a:pt x="14258291" y="0"/>
                    <a:pt x="14265148" y="6858"/>
                    <a:pt x="14265148" y="15240"/>
                  </a:cubicBezTo>
                  <a:lnTo>
                    <a:pt x="14265148" y="1225169"/>
                  </a:lnTo>
                  <a:cubicBezTo>
                    <a:pt x="14265148" y="1233551"/>
                    <a:pt x="14258164" y="1240409"/>
                    <a:pt x="14249654" y="1240409"/>
                  </a:cubicBezTo>
                  <a:lnTo>
                    <a:pt x="15494" y="1240409"/>
                  </a:lnTo>
                  <a:cubicBezTo>
                    <a:pt x="6858" y="1240409"/>
                    <a:pt x="0" y="1233551"/>
                    <a:pt x="0" y="1225169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4290548" cy="1265809"/>
            </a:xfrm>
            <a:custGeom>
              <a:avLst/>
              <a:gdLst/>
              <a:ahLst/>
              <a:cxnLst/>
              <a:rect l="l" t="t" r="r" b="b"/>
              <a:pathLst>
                <a:path w="14290548" h="1265809">
                  <a:moveTo>
                    <a:pt x="0" y="27940"/>
                  </a:moveTo>
                  <a:cubicBezTo>
                    <a:pt x="0" y="12319"/>
                    <a:pt x="12827" y="0"/>
                    <a:pt x="28194" y="0"/>
                  </a:cubicBezTo>
                  <a:lnTo>
                    <a:pt x="14262354" y="0"/>
                  </a:lnTo>
                  <a:lnTo>
                    <a:pt x="14262354" y="12700"/>
                  </a:lnTo>
                  <a:lnTo>
                    <a:pt x="14262354" y="0"/>
                  </a:lnTo>
                  <a:cubicBezTo>
                    <a:pt x="14277722" y="0"/>
                    <a:pt x="14290548" y="12319"/>
                    <a:pt x="14290548" y="27940"/>
                  </a:cubicBezTo>
                  <a:lnTo>
                    <a:pt x="14277848" y="27940"/>
                  </a:lnTo>
                  <a:lnTo>
                    <a:pt x="14290548" y="27940"/>
                  </a:lnTo>
                  <a:lnTo>
                    <a:pt x="14290548" y="1237869"/>
                  </a:lnTo>
                  <a:lnTo>
                    <a:pt x="14277848" y="1237869"/>
                  </a:lnTo>
                  <a:lnTo>
                    <a:pt x="14290548" y="1237869"/>
                  </a:lnTo>
                  <a:cubicBezTo>
                    <a:pt x="14290548" y="1253490"/>
                    <a:pt x="14277722" y="1265809"/>
                    <a:pt x="14262354" y="1265809"/>
                  </a:cubicBezTo>
                  <a:lnTo>
                    <a:pt x="14262354" y="1253109"/>
                  </a:lnTo>
                  <a:lnTo>
                    <a:pt x="14262354" y="1265809"/>
                  </a:lnTo>
                  <a:lnTo>
                    <a:pt x="28194" y="1265809"/>
                  </a:lnTo>
                  <a:lnTo>
                    <a:pt x="28194" y="1253109"/>
                  </a:lnTo>
                  <a:lnTo>
                    <a:pt x="28194" y="1265809"/>
                  </a:lnTo>
                  <a:cubicBezTo>
                    <a:pt x="12827" y="1265809"/>
                    <a:pt x="0" y="1253490"/>
                    <a:pt x="0" y="1237869"/>
                  </a:cubicBezTo>
                  <a:lnTo>
                    <a:pt x="0" y="27940"/>
                  </a:lnTo>
                  <a:lnTo>
                    <a:pt x="12700" y="27940"/>
                  </a:lnTo>
                  <a:lnTo>
                    <a:pt x="0" y="27940"/>
                  </a:lnTo>
                  <a:moveTo>
                    <a:pt x="25400" y="27940"/>
                  </a:moveTo>
                  <a:lnTo>
                    <a:pt x="25400" y="1237869"/>
                  </a:lnTo>
                  <a:lnTo>
                    <a:pt x="12700" y="1237869"/>
                  </a:lnTo>
                  <a:lnTo>
                    <a:pt x="25400" y="1237869"/>
                  </a:lnTo>
                  <a:cubicBezTo>
                    <a:pt x="25400" y="1239012"/>
                    <a:pt x="26416" y="1240409"/>
                    <a:pt x="28194" y="1240409"/>
                  </a:cubicBezTo>
                  <a:lnTo>
                    <a:pt x="14262354" y="1240409"/>
                  </a:lnTo>
                  <a:cubicBezTo>
                    <a:pt x="14264132" y="1240409"/>
                    <a:pt x="14265148" y="1239012"/>
                    <a:pt x="14265148" y="1237869"/>
                  </a:cubicBezTo>
                  <a:lnTo>
                    <a:pt x="14265148" y="27940"/>
                  </a:lnTo>
                  <a:cubicBezTo>
                    <a:pt x="14265148" y="26797"/>
                    <a:pt x="14264132" y="25400"/>
                    <a:pt x="14262354" y="25400"/>
                  </a:cubicBezTo>
                  <a:lnTo>
                    <a:pt x="28194" y="25400"/>
                  </a:lnTo>
                  <a:lnTo>
                    <a:pt x="28194" y="12700"/>
                  </a:lnTo>
                  <a:lnTo>
                    <a:pt x="28194" y="25400"/>
                  </a:lnTo>
                  <a:cubicBezTo>
                    <a:pt x="26416" y="25400"/>
                    <a:pt x="25400" y="26797"/>
                    <a:pt x="25400" y="2794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51948" y="7241284"/>
            <a:ext cx="629281" cy="905344"/>
            <a:chOff x="0" y="0"/>
            <a:chExt cx="826884" cy="1189634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26897" cy="1189609"/>
            </a:xfrm>
            <a:custGeom>
              <a:avLst/>
              <a:gdLst/>
              <a:ahLst/>
              <a:cxnLst/>
              <a:rect l="l" t="t" r="r" b="b"/>
              <a:pathLst>
                <a:path w="826897" h="1189609">
                  <a:moveTo>
                    <a:pt x="0" y="0"/>
                  </a:moveTo>
                  <a:lnTo>
                    <a:pt x="826897" y="0"/>
                  </a:lnTo>
                  <a:lnTo>
                    <a:pt x="826897" y="1189609"/>
                  </a:lnTo>
                  <a:lnTo>
                    <a:pt x="0" y="1189609"/>
                  </a:ln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843741" y="7546487"/>
            <a:ext cx="235885" cy="294938"/>
            <a:chOff x="0" y="0"/>
            <a:chExt cx="309956" cy="387553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09960" cy="387549"/>
            </a:xfrm>
            <a:custGeom>
              <a:avLst/>
              <a:gdLst/>
              <a:ahLst/>
              <a:cxnLst/>
              <a:rect l="l" t="t" r="r" b="b"/>
              <a:pathLst>
                <a:path w="309960" h="387549">
                  <a:moveTo>
                    <a:pt x="0" y="0"/>
                  </a:moveTo>
                  <a:lnTo>
                    <a:pt x="309960" y="0"/>
                  </a:lnTo>
                  <a:lnTo>
                    <a:pt x="309960" y="387549"/>
                  </a:lnTo>
                  <a:lnTo>
                    <a:pt x="0" y="38754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422" r="-11042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0"/>
              <a:ext cx="309956" cy="3875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7</a:t>
              </a: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367161" y="7522764"/>
            <a:ext cx="3657698" cy="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2232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How are disputes resolved?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622953" y="8242215"/>
            <a:ext cx="10875587" cy="963334"/>
            <a:chOff x="0" y="0"/>
            <a:chExt cx="14290675" cy="1265834"/>
          </a:xfrm>
        </p:grpSpPr>
        <p:sp>
          <p:nvSpPr>
            <p:cNvPr id="67" name="Freeform 67"/>
            <p:cNvSpPr/>
            <p:nvPr/>
          </p:nvSpPr>
          <p:spPr>
            <a:xfrm>
              <a:off x="12700" y="12700"/>
              <a:ext cx="14265148" cy="1240409"/>
            </a:xfrm>
            <a:custGeom>
              <a:avLst/>
              <a:gdLst/>
              <a:ahLst/>
              <a:cxnLst/>
              <a:rect l="l" t="t" r="r" b="b"/>
              <a:pathLst>
                <a:path w="14265148" h="1240409">
                  <a:moveTo>
                    <a:pt x="0" y="15240"/>
                  </a:moveTo>
                  <a:cubicBezTo>
                    <a:pt x="0" y="6858"/>
                    <a:pt x="6985" y="0"/>
                    <a:pt x="15494" y="0"/>
                  </a:cubicBezTo>
                  <a:lnTo>
                    <a:pt x="14249654" y="0"/>
                  </a:lnTo>
                  <a:cubicBezTo>
                    <a:pt x="14258291" y="0"/>
                    <a:pt x="14265148" y="6858"/>
                    <a:pt x="14265148" y="15240"/>
                  </a:cubicBezTo>
                  <a:lnTo>
                    <a:pt x="14265148" y="1225169"/>
                  </a:lnTo>
                  <a:cubicBezTo>
                    <a:pt x="14265148" y="1233551"/>
                    <a:pt x="14258164" y="1240409"/>
                    <a:pt x="14249654" y="1240409"/>
                  </a:cubicBezTo>
                  <a:lnTo>
                    <a:pt x="15494" y="1240409"/>
                  </a:lnTo>
                  <a:cubicBezTo>
                    <a:pt x="6858" y="1240409"/>
                    <a:pt x="0" y="1233551"/>
                    <a:pt x="0" y="1225169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4290548" cy="1265809"/>
            </a:xfrm>
            <a:custGeom>
              <a:avLst/>
              <a:gdLst/>
              <a:ahLst/>
              <a:cxnLst/>
              <a:rect l="l" t="t" r="r" b="b"/>
              <a:pathLst>
                <a:path w="14290548" h="1265809">
                  <a:moveTo>
                    <a:pt x="0" y="27940"/>
                  </a:moveTo>
                  <a:cubicBezTo>
                    <a:pt x="0" y="12319"/>
                    <a:pt x="12827" y="0"/>
                    <a:pt x="28194" y="0"/>
                  </a:cubicBezTo>
                  <a:lnTo>
                    <a:pt x="14262354" y="0"/>
                  </a:lnTo>
                  <a:lnTo>
                    <a:pt x="14262354" y="12700"/>
                  </a:lnTo>
                  <a:lnTo>
                    <a:pt x="14262354" y="0"/>
                  </a:lnTo>
                  <a:cubicBezTo>
                    <a:pt x="14277722" y="0"/>
                    <a:pt x="14290548" y="12319"/>
                    <a:pt x="14290548" y="27940"/>
                  </a:cubicBezTo>
                  <a:lnTo>
                    <a:pt x="14277848" y="27940"/>
                  </a:lnTo>
                  <a:lnTo>
                    <a:pt x="14290548" y="27940"/>
                  </a:lnTo>
                  <a:lnTo>
                    <a:pt x="14290548" y="1237869"/>
                  </a:lnTo>
                  <a:lnTo>
                    <a:pt x="14277848" y="1237869"/>
                  </a:lnTo>
                  <a:lnTo>
                    <a:pt x="14290548" y="1237869"/>
                  </a:lnTo>
                  <a:cubicBezTo>
                    <a:pt x="14290548" y="1253490"/>
                    <a:pt x="14277722" y="1265809"/>
                    <a:pt x="14262354" y="1265809"/>
                  </a:cubicBezTo>
                  <a:lnTo>
                    <a:pt x="14262354" y="1253109"/>
                  </a:lnTo>
                  <a:lnTo>
                    <a:pt x="14262354" y="1265809"/>
                  </a:lnTo>
                  <a:lnTo>
                    <a:pt x="28194" y="1265809"/>
                  </a:lnTo>
                  <a:lnTo>
                    <a:pt x="28194" y="1253109"/>
                  </a:lnTo>
                  <a:lnTo>
                    <a:pt x="28194" y="1265809"/>
                  </a:lnTo>
                  <a:cubicBezTo>
                    <a:pt x="12827" y="1265809"/>
                    <a:pt x="0" y="1253490"/>
                    <a:pt x="0" y="1237869"/>
                  </a:cubicBezTo>
                  <a:lnTo>
                    <a:pt x="0" y="27940"/>
                  </a:lnTo>
                  <a:lnTo>
                    <a:pt x="12700" y="27940"/>
                  </a:lnTo>
                  <a:lnTo>
                    <a:pt x="0" y="27940"/>
                  </a:lnTo>
                  <a:moveTo>
                    <a:pt x="25400" y="27940"/>
                  </a:moveTo>
                  <a:lnTo>
                    <a:pt x="25400" y="1237869"/>
                  </a:lnTo>
                  <a:lnTo>
                    <a:pt x="12700" y="1237869"/>
                  </a:lnTo>
                  <a:lnTo>
                    <a:pt x="25400" y="1237869"/>
                  </a:lnTo>
                  <a:cubicBezTo>
                    <a:pt x="25400" y="1239012"/>
                    <a:pt x="26416" y="1240409"/>
                    <a:pt x="28194" y="1240409"/>
                  </a:cubicBezTo>
                  <a:lnTo>
                    <a:pt x="14262354" y="1240409"/>
                  </a:lnTo>
                  <a:cubicBezTo>
                    <a:pt x="14264132" y="1240409"/>
                    <a:pt x="14265148" y="1239012"/>
                    <a:pt x="14265148" y="1237869"/>
                  </a:cubicBezTo>
                  <a:lnTo>
                    <a:pt x="14265148" y="27940"/>
                  </a:lnTo>
                  <a:cubicBezTo>
                    <a:pt x="14265148" y="26797"/>
                    <a:pt x="14264132" y="25400"/>
                    <a:pt x="14262354" y="25400"/>
                  </a:cubicBezTo>
                  <a:lnTo>
                    <a:pt x="28194" y="25400"/>
                  </a:lnTo>
                  <a:lnTo>
                    <a:pt x="28194" y="12700"/>
                  </a:lnTo>
                  <a:lnTo>
                    <a:pt x="28194" y="25400"/>
                  </a:lnTo>
                  <a:cubicBezTo>
                    <a:pt x="26416" y="25400"/>
                    <a:pt x="25400" y="26797"/>
                    <a:pt x="25400" y="2794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51948" y="8271210"/>
            <a:ext cx="629281" cy="905344"/>
            <a:chOff x="0" y="0"/>
            <a:chExt cx="826884" cy="1189634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26897" cy="1189609"/>
            </a:xfrm>
            <a:custGeom>
              <a:avLst/>
              <a:gdLst/>
              <a:ahLst/>
              <a:cxnLst/>
              <a:rect l="l" t="t" r="r" b="b"/>
              <a:pathLst>
                <a:path w="826897" h="1189609">
                  <a:moveTo>
                    <a:pt x="0" y="0"/>
                  </a:moveTo>
                  <a:lnTo>
                    <a:pt x="826897" y="0"/>
                  </a:lnTo>
                  <a:lnTo>
                    <a:pt x="826897" y="1189609"/>
                  </a:lnTo>
                  <a:lnTo>
                    <a:pt x="0" y="1189609"/>
                  </a:ln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843741" y="8576422"/>
            <a:ext cx="235885" cy="294938"/>
            <a:chOff x="0" y="0"/>
            <a:chExt cx="309956" cy="387553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309960" cy="387549"/>
            </a:xfrm>
            <a:custGeom>
              <a:avLst/>
              <a:gdLst/>
              <a:ahLst/>
              <a:cxnLst/>
              <a:rect l="l" t="t" r="r" b="b"/>
              <a:pathLst>
                <a:path w="309960" h="387549">
                  <a:moveTo>
                    <a:pt x="0" y="0"/>
                  </a:moveTo>
                  <a:lnTo>
                    <a:pt x="309960" y="0"/>
                  </a:lnTo>
                  <a:lnTo>
                    <a:pt x="309960" y="387549"/>
                  </a:lnTo>
                  <a:lnTo>
                    <a:pt x="0" y="38754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10422" r="-11042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0"/>
              <a:ext cx="309956" cy="3875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8</a:t>
              </a:r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1367161" y="8543034"/>
            <a:ext cx="9003003" cy="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0"/>
              </a:lnSpc>
            </a:pPr>
            <a:r>
              <a:rPr lang="en-US" sz="2232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What evidence is kept to support each significant financial decision?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1281229" y="9292534"/>
            <a:ext cx="10207646" cy="475704"/>
            <a:chOff x="0" y="0"/>
            <a:chExt cx="13412991" cy="625081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3412991" cy="625094"/>
            </a:xfrm>
            <a:custGeom>
              <a:avLst/>
              <a:gdLst/>
              <a:ahLst/>
              <a:cxnLst/>
              <a:rect l="l" t="t" r="r" b="b"/>
              <a:pathLst>
                <a:path w="13412991" h="625094">
                  <a:moveTo>
                    <a:pt x="0" y="15240"/>
                  </a:moveTo>
                  <a:cubicBezTo>
                    <a:pt x="0" y="6858"/>
                    <a:pt x="6448" y="0"/>
                    <a:pt x="14329" y="0"/>
                  </a:cubicBezTo>
                  <a:lnTo>
                    <a:pt x="13398661" y="0"/>
                  </a:lnTo>
                  <a:cubicBezTo>
                    <a:pt x="13406543" y="0"/>
                    <a:pt x="13412991" y="6858"/>
                    <a:pt x="13412991" y="15240"/>
                  </a:cubicBezTo>
                  <a:lnTo>
                    <a:pt x="13412991" y="609854"/>
                  </a:lnTo>
                  <a:cubicBezTo>
                    <a:pt x="13412991" y="618236"/>
                    <a:pt x="13406543" y="625094"/>
                    <a:pt x="13398661" y="625094"/>
                  </a:cubicBezTo>
                  <a:lnTo>
                    <a:pt x="14329" y="625094"/>
                  </a:lnTo>
                  <a:cubicBezTo>
                    <a:pt x="6448" y="625094"/>
                    <a:pt x="0" y="618236"/>
                    <a:pt x="0" y="609854"/>
                  </a:cubicBezTo>
                  <a:close/>
                </a:path>
              </a:pathLst>
            </a:custGeom>
            <a:solidFill>
              <a:srgbClr val="FFB3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Box 77"/>
          <p:cNvSpPr txBox="1"/>
          <p:nvPr/>
        </p:nvSpPr>
        <p:spPr>
          <a:xfrm>
            <a:off x="1367161" y="9357949"/>
            <a:ext cx="5934323" cy="33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If the answer is verbal, it is not governance.</a:t>
            </a:r>
          </a:p>
        </p:txBody>
      </p:sp>
      <p:sp>
        <p:nvSpPr>
          <p:cNvPr id="78" name="Freeform 78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95893"/>
            <a:ext cx="7783116" cy="89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57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What Good Looks Like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85284" y="3090120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Without Governance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32284" y="3090120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With Governance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5284" y="3912546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Money is held, but not clearly owned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32284" y="3912546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Funds are held and accessed under agreed authority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5284" y="4734963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Claims depend on individuals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32284" y="4734963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Claims are tracked and evidenced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5284" y="5557390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Practices and partners dispute allocations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32284" y="5557390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Allocations are documented and visible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4" y="6379816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Decisions are made informally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32284" y="6379816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Decisions are minuted and approved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5284" y="7202243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Reporting is occasional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32284" y="7202243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Reporting is monthly and routine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5284" y="8024660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Problems emerge at year-end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32284" y="8024660"/>
            <a:ext cx="757044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Variances are spotted and resolved early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28700" y="2981920"/>
            <a:ext cx="16313048" cy="5776017"/>
            <a:chOff x="0" y="0"/>
            <a:chExt cx="21750731" cy="77013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750781" cy="7701407"/>
            </a:xfrm>
            <a:custGeom>
              <a:avLst/>
              <a:gdLst/>
              <a:ahLst/>
              <a:cxnLst/>
              <a:rect l="l" t="t" r="r" b="b"/>
              <a:pathLst>
                <a:path w="21750781" h="7701407">
                  <a:moveTo>
                    <a:pt x="0" y="21590"/>
                  </a:moveTo>
                  <a:cubicBezTo>
                    <a:pt x="0" y="9652"/>
                    <a:pt x="9652" y="0"/>
                    <a:pt x="21590" y="0"/>
                  </a:cubicBezTo>
                  <a:lnTo>
                    <a:pt x="21729192" y="0"/>
                  </a:lnTo>
                  <a:lnTo>
                    <a:pt x="21729192" y="6350"/>
                  </a:lnTo>
                  <a:lnTo>
                    <a:pt x="21729192" y="0"/>
                  </a:lnTo>
                  <a:cubicBezTo>
                    <a:pt x="21741130" y="0"/>
                    <a:pt x="21750781" y="9652"/>
                    <a:pt x="21750781" y="21590"/>
                  </a:cubicBezTo>
                  <a:lnTo>
                    <a:pt x="21744431" y="21590"/>
                  </a:lnTo>
                  <a:lnTo>
                    <a:pt x="21750781" y="21590"/>
                  </a:lnTo>
                  <a:lnTo>
                    <a:pt x="21750781" y="7679817"/>
                  </a:lnTo>
                  <a:lnTo>
                    <a:pt x="21744431" y="7679817"/>
                  </a:lnTo>
                  <a:lnTo>
                    <a:pt x="21750781" y="7679817"/>
                  </a:lnTo>
                  <a:cubicBezTo>
                    <a:pt x="21750781" y="7691755"/>
                    <a:pt x="21741130" y="7701407"/>
                    <a:pt x="21729192" y="7701407"/>
                  </a:cubicBezTo>
                  <a:lnTo>
                    <a:pt x="21729192" y="7695057"/>
                  </a:lnTo>
                  <a:lnTo>
                    <a:pt x="21729192" y="7701407"/>
                  </a:lnTo>
                  <a:lnTo>
                    <a:pt x="21590" y="7701407"/>
                  </a:lnTo>
                  <a:lnTo>
                    <a:pt x="21590" y="7695057"/>
                  </a:lnTo>
                  <a:lnTo>
                    <a:pt x="21590" y="7701407"/>
                  </a:lnTo>
                  <a:cubicBezTo>
                    <a:pt x="9652" y="7701407"/>
                    <a:pt x="0" y="7691755"/>
                    <a:pt x="0" y="7679817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7679817"/>
                  </a:lnTo>
                  <a:lnTo>
                    <a:pt x="6350" y="7679817"/>
                  </a:lnTo>
                  <a:lnTo>
                    <a:pt x="12700" y="7679817"/>
                  </a:lnTo>
                  <a:cubicBezTo>
                    <a:pt x="12700" y="7684770"/>
                    <a:pt x="16637" y="7688707"/>
                    <a:pt x="21590" y="7688707"/>
                  </a:cubicBezTo>
                  <a:lnTo>
                    <a:pt x="21729192" y="7688707"/>
                  </a:lnTo>
                  <a:cubicBezTo>
                    <a:pt x="21734145" y="7688707"/>
                    <a:pt x="21738081" y="7684770"/>
                    <a:pt x="21738081" y="7679817"/>
                  </a:cubicBezTo>
                  <a:lnTo>
                    <a:pt x="21738081" y="21590"/>
                  </a:lnTo>
                  <a:cubicBezTo>
                    <a:pt x="21738081" y="16637"/>
                    <a:pt x="21734145" y="12700"/>
                    <a:pt x="21729192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637"/>
                    <a:pt x="12700" y="21590"/>
                  </a:cubicBezTo>
                  <a:close/>
                </a:path>
              </a:pathLst>
            </a:custGeom>
            <a:solidFill>
              <a:srgbClr val="000000">
                <a:alpha val="39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057275" y="6277718"/>
            <a:ext cx="16284473" cy="812902"/>
            <a:chOff x="0" y="0"/>
            <a:chExt cx="21712631" cy="10838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712682" cy="1083818"/>
            </a:xfrm>
            <a:custGeom>
              <a:avLst/>
              <a:gdLst/>
              <a:ahLst/>
              <a:cxnLst/>
              <a:rect l="l" t="t" r="r" b="b"/>
              <a:pathLst>
                <a:path w="21712682" h="1083818">
                  <a:moveTo>
                    <a:pt x="0" y="0"/>
                  </a:moveTo>
                  <a:lnTo>
                    <a:pt x="21712682" y="0"/>
                  </a:lnTo>
                  <a:lnTo>
                    <a:pt x="21712682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42988" y="4547145"/>
            <a:ext cx="16298761" cy="812902"/>
            <a:chOff x="0" y="0"/>
            <a:chExt cx="21731681" cy="108386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731732" cy="1083818"/>
            </a:xfrm>
            <a:custGeom>
              <a:avLst/>
              <a:gdLst/>
              <a:ahLst/>
              <a:cxnLst/>
              <a:rect l="l" t="t" r="r" b="b"/>
              <a:pathLst>
                <a:path w="21731732" h="1083818">
                  <a:moveTo>
                    <a:pt x="0" y="0"/>
                  </a:moveTo>
                  <a:lnTo>
                    <a:pt x="21731732" y="0"/>
                  </a:lnTo>
                  <a:lnTo>
                    <a:pt x="21731732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57275" y="7941621"/>
            <a:ext cx="16284473" cy="812902"/>
            <a:chOff x="0" y="0"/>
            <a:chExt cx="21712631" cy="108386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12682" cy="1083818"/>
            </a:xfrm>
            <a:custGeom>
              <a:avLst/>
              <a:gdLst/>
              <a:ahLst/>
              <a:cxnLst/>
              <a:rect l="l" t="t" r="r" b="b"/>
              <a:pathLst>
                <a:path w="21712682" h="1083818">
                  <a:moveTo>
                    <a:pt x="0" y="0"/>
                  </a:moveTo>
                  <a:lnTo>
                    <a:pt x="21712682" y="0"/>
                  </a:lnTo>
                  <a:lnTo>
                    <a:pt x="21712682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42988" y="2996208"/>
            <a:ext cx="16284473" cy="812902"/>
            <a:chOff x="0" y="0"/>
            <a:chExt cx="21712631" cy="10838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712682" cy="1083818"/>
            </a:xfrm>
            <a:custGeom>
              <a:avLst/>
              <a:gdLst/>
              <a:ahLst/>
              <a:cxnLst/>
              <a:rect l="l" t="t" r="r" b="b"/>
              <a:pathLst>
                <a:path w="21712682" h="1083818">
                  <a:moveTo>
                    <a:pt x="0" y="0"/>
                  </a:moveTo>
                  <a:lnTo>
                    <a:pt x="21712682" y="0"/>
                  </a:lnTo>
                  <a:lnTo>
                    <a:pt x="21712682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7476" y="1528020"/>
            <a:ext cx="16251879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00"/>
              </a:lnSpc>
            </a:pPr>
            <a:r>
              <a:rPr lang="en-US" sz="55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Where Weak Governance Shows Up in Practice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2490045"/>
            <a:ext cx="1630352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These issues are rarely caused by bad intentions. They are usually caused by unclear ownership, weak documentation and nobody quite owning the follow-through.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87476" y="3664001"/>
            <a:ext cx="16313048" cy="4093073"/>
            <a:chOff x="0" y="0"/>
            <a:chExt cx="21750731" cy="5457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0654" cy="5457444"/>
            </a:xfrm>
            <a:custGeom>
              <a:avLst/>
              <a:gdLst/>
              <a:ahLst/>
              <a:cxnLst/>
              <a:rect l="l" t="t" r="r" b="b"/>
              <a:pathLst>
                <a:path w="21750654" h="5457444">
                  <a:moveTo>
                    <a:pt x="0" y="21590"/>
                  </a:moveTo>
                  <a:cubicBezTo>
                    <a:pt x="0" y="9652"/>
                    <a:pt x="9652" y="0"/>
                    <a:pt x="21590" y="0"/>
                  </a:cubicBezTo>
                  <a:lnTo>
                    <a:pt x="21729064" y="0"/>
                  </a:lnTo>
                  <a:lnTo>
                    <a:pt x="21729064" y="6350"/>
                  </a:lnTo>
                  <a:lnTo>
                    <a:pt x="21729064" y="0"/>
                  </a:lnTo>
                  <a:cubicBezTo>
                    <a:pt x="21741003" y="0"/>
                    <a:pt x="21750654" y="9652"/>
                    <a:pt x="21750654" y="21590"/>
                  </a:cubicBezTo>
                  <a:lnTo>
                    <a:pt x="21744304" y="21590"/>
                  </a:lnTo>
                  <a:lnTo>
                    <a:pt x="21750654" y="21590"/>
                  </a:lnTo>
                  <a:lnTo>
                    <a:pt x="21750654" y="5435854"/>
                  </a:lnTo>
                  <a:lnTo>
                    <a:pt x="21744304" y="5435854"/>
                  </a:lnTo>
                  <a:lnTo>
                    <a:pt x="21750654" y="5435854"/>
                  </a:lnTo>
                  <a:cubicBezTo>
                    <a:pt x="21750654" y="5447792"/>
                    <a:pt x="21741003" y="5457444"/>
                    <a:pt x="21729064" y="5457444"/>
                  </a:cubicBezTo>
                  <a:lnTo>
                    <a:pt x="21729064" y="5451094"/>
                  </a:lnTo>
                  <a:lnTo>
                    <a:pt x="21729064" y="5457444"/>
                  </a:lnTo>
                  <a:lnTo>
                    <a:pt x="21590" y="5457444"/>
                  </a:lnTo>
                  <a:lnTo>
                    <a:pt x="21590" y="5451094"/>
                  </a:lnTo>
                  <a:lnTo>
                    <a:pt x="21590" y="5457444"/>
                  </a:lnTo>
                  <a:cubicBezTo>
                    <a:pt x="9652" y="5457444"/>
                    <a:pt x="0" y="5447792"/>
                    <a:pt x="0" y="5435854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5435854"/>
                  </a:lnTo>
                  <a:lnTo>
                    <a:pt x="6350" y="5435854"/>
                  </a:lnTo>
                  <a:lnTo>
                    <a:pt x="12700" y="5435854"/>
                  </a:lnTo>
                  <a:cubicBezTo>
                    <a:pt x="12700" y="5440807"/>
                    <a:pt x="16637" y="5444744"/>
                    <a:pt x="21590" y="5444744"/>
                  </a:cubicBezTo>
                  <a:lnTo>
                    <a:pt x="21729064" y="5444744"/>
                  </a:lnTo>
                  <a:cubicBezTo>
                    <a:pt x="21734018" y="5444744"/>
                    <a:pt x="21737954" y="5440807"/>
                    <a:pt x="21737954" y="5435854"/>
                  </a:cubicBezTo>
                  <a:lnTo>
                    <a:pt x="21737954" y="21590"/>
                  </a:lnTo>
                  <a:cubicBezTo>
                    <a:pt x="21737954" y="16637"/>
                    <a:pt x="21734018" y="12700"/>
                    <a:pt x="21729064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637"/>
                    <a:pt x="12700" y="21590"/>
                  </a:cubicBezTo>
                  <a:close/>
                </a:path>
              </a:pathLst>
            </a:custGeom>
            <a:solidFill>
              <a:srgbClr val="000000">
                <a:alpha val="39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01763" y="3678288"/>
            <a:ext cx="16284473" cy="812902"/>
            <a:chOff x="0" y="0"/>
            <a:chExt cx="21712631" cy="10838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712682" cy="1083818"/>
            </a:xfrm>
            <a:custGeom>
              <a:avLst/>
              <a:gdLst/>
              <a:ahLst/>
              <a:cxnLst/>
              <a:rect l="l" t="t" r="r" b="b"/>
              <a:pathLst>
                <a:path w="21712682" h="1083818">
                  <a:moveTo>
                    <a:pt x="0" y="0"/>
                  </a:moveTo>
                  <a:lnTo>
                    <a:pt x="21712682" y="0"/>
                  </a:lnTo>
                  <a:lnTo>
                    <a:pt x="21712682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F5F2EE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5427" y="3772195"/>
            <a:ext cx="431348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Situation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75477" y="3772195"/>
            <a:ext cx="5122964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What Caused the Issue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74998" y="3772195"/>
            <a:ext cx="5127727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What Should Have Existed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01763" y="4491190"/>
            <a:ext cx="16284473" cy="812902"/>
            <a:chOff x="0" y="0"/>
            <a:chExt cx="21712631" cy="10838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712682" cy="1083818"/>
            </a:xfrm>
            <a:custGeom>
              <a:avLst/>
              <a:gdLst/>
              <a:ahLst/>
              <a:cxnLst/>
              <a:rect l="l" t="t" r="r" b="b"/>
              <a:pathLst>
                <a:path w="21712682" h="1083818">
                  <a:moveTo>
                    <a:pt x="0" y="0"/>
                  </a:moveTo>
                  <a:lnTo>
                    <a:pt x="21712682" y="0"/>
                  </a:lnTo>
                  <a:lnTo>
                    <a:pt x="21712682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85427" y="4585097"/>
            <a:ext cx="431348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ARRS claim missed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75477" y="4585097"/>
            <a:ext cx="5122964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No named owner for claims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874998" y="4585097"/>
            <a:ext cx="5127727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Claims tracker and monthly review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01763" y="5304082"/>
            <a:ext cx="16284473" cy="812902"/>
            <a:chOff x="0" y="0"/>
            <a:chExt cx="21712631" cy="10838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712682" cy="1083818"/>
            </a:xfrm>
            <a:custGeom>
              <a:avLst/>
              <a:gdLst/>
              <a:ahLst/>
              <a:cxnLst/>
              <a:rect l="l" t="t" r="r" b="b"/>
              <a:pathLst>
                <a:path w="21712682" h="1083818">
                  <a:moveTo>
                    <a:pt x="0" y="0"/>
                  </a:moveTo>
                  <a:lnTo>
                    <a:pt x="21712682" y="0"/>
                  </a:lnTo>
                  <a:lnTo>
                    <a:pt x="21712682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F5F2EE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85427" y="5397998"/>
            <a:ext cx="431348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Practice disputes allocation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175477" y="5397998"/>
            <a:ext cx="5122964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No written cost-sharing basis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74998" y="5397998"/>
            <a:ext cx="5127727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Signed allocation schedule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01763" y="6116984"/>
            <a:ext cx="16284473" cy="812902"/>
            <a:chOff x="0" y="0"/>
            <a:chExt cx="21712631" cy="10838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712682" cy="1083818"/>
            </a:xfrm>
            <a:custGeom>
              <a:avLst/>
              <a:gdLst/>
              <a:ahLst/>
              <a:cxnLst/>
              <a:rect l="l" t="t" r="r" b="b"/>
              <a:pathLst>
                <a:path w="21712682" h="1083818">
                  <a:moveTo>
                    <a:pt x="0" y="0"/>
                  </a:moveTo>
                  <a:lnTo>
                    <a:pt x="21712682" y="0"/>
                  </a:lnTo>
                  <a:lnTo>
                    <a:pt x="21712682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85427" y="6210891"/>
            <a:ext cx="431348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Payment delayed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75477" y="6210891"/>
            <a:ext cx="5122964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Bank authority unclear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874998" y="6210891"/>
            <a:ext cx="5127727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Delegated authority and dual approval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001763" y="6929885"/>
            <a:ext cx="16284473" cy="812902"/>
            <a:chOff x="0" y="0"/>
            <a:chExt cx="21712631" cy="108386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712682" cy="1083818"/>
            </a:xfrm>
            <a:custGeom>
              <a:avLst/>
              <a:gdLst/>
              <a:ahLst/>
              <a:cxnLst/>
              <a:rect l="l" t="t" r="r" b="b"/>
              <a:pathLst>
                <a:path w="21712682" h="1083818">
                  <a:moveTo>
                    <a:pt x="0" y="0"/>
                  </a:moveTo>
                  <a:lnTo>
                    <a:pt x="21712682" y="0"/>
                  </a:lnTo>
                  <a:lnTo>
                    <a:pt x="21712682" y="1083818"/>
                  </a:lnTo>
                  <a:lnTo>
                    <a:pt x="0" y="1083818"/>
                  </a:lnTo>
                  <a:close/>
                </a:path>
              </a:pathLst>
            </a:custGeom>
            <a:solidFill>
              <a:srgbClr val="F5F2EE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85427" y="7023792"/>
            <a:ext cx="4313482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Year-end surprise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175477" y="7023792"/>
            <a:ext cx="5122964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No monthly reconciliation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874998" y="7023792"/>
            <a:ext cx="5127727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Monthly PCN reporting pack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8033299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2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Observations from real PCN financial governance work.</a:t>
            </a:r>
          </a:p>
        </p:txBody>
      </p:sp>
      <p:sp>
        <p:nvSpPr>
          <p:cNvPr id="36" name="Freeform 36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6102" y="926602"/>
            <a:ext cx="11609194" cy="83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5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What to Do Before the Model Arrives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6577" y="1844193"/>
            <a:ext cx="12978970" cy="377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Do not wait for the neighbourhood model to be final before fixing the governance you already know is weak.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26577" y="2803027"/>
            <a:ext cx="5436689" cy="4923977"/>
            <a:chOff x="0" y="0"/>
            <a:chExt cx="7248919" cy="6565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48906" cy="6565265"/>
            </a:xfrm>
            <a:custGeom>
              <a:avLst/>
              <a:gdLst/>
              <a:ahLst/>
              <a:cxnLst/>
              <a:rect l="l" t="t" r="r" b="b"/>
              <a:pathLst>
                <a:path w="7248906" h="6565265">
                  <a:moveTo>
                    <a:pt x="0" y="52197"/>
                  </a:moveTo>
                  <a:cubicBezTo>
                    <a:pt x="0" y="23368"/>
                    <a:pt x="23368" y="0"/>
                    <a:pt x="52197" y="0"/>
                  </a:cubicBezTo>
                  <a:lnTo>
                    <a:pt x="7196709" y="0"/>
                  </a:lnTo>
                  <a:cubicBezTo>
                    <a:pt x="7225538" y="0"/>
                    <a:pt x="7248906" y="23368"/>
                    <a:pt x="7248906" y="52197"/>
                  </a:cubicBezTo>
                  <a:lnTo>
                    <a:pt x="7248906" y="6513068"/>
                  </a:lnTo>
                  <a:cubicBezTo>
                    <a:pt x="7248906" y="6541898"/>
                    <a:pt x="7225538" y="6565265"/>
                    <a:pt x="7196709" y="6565265"/>
                  </a:cubicBezTo>
                  <a:lnTo>
                    <a:pt x="52197" y="6565265"/>
                  </a:lnTo>
                  <a:cubicBezTo>
                    <a:pt x="23368" y="6565265"/>
                    <a:pt x="0" y="6541898"/>
                    <a:pt x="0" y="6513068"/>
                  </a:cubicBezTo>
                  <a:close/>
                </a:path>
              </a:pathLst>
            </a:custGeom>
            <a:solidFill>
              <a:srgbClr val="1B1747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87923" y="3024930"/>
            <a:ext cx="3981298" cy="5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30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Next 30 Days — Map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7923" y="3698672"/>
            <a:ext cx="4914005" cy="233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Map every current funding stream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Map who holds each pot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Map who approves each payment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Identify what is documented and what is not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434138" y="2803027"/>
            <a:ext cx="5436689" cy="4923977"/>
            <a:chOff x="0" y="0"/>
            <a:chExt cx="7248919" cy="65653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48906" cy="6565265"/>
            </a:xfrm>
            <a:custGeom>
              <a:avLst/>
              <a:gdLst/>
              <a:ahLst/>
              <a:cxnLst/>
              <a:rect l="l" t="t" r="r" b="b"/>
              <a:pathLst>
                <a:path w="7248906" h="6565265">
                  <a:moveTo>
                    <a:pt x="0" y="52197"/>
                  </a:moveTo>
                  <a:cubicBezTo>
                    <a:pt x="0" y="23368"/>
                    <a:pt x="23368" y="0"/>
                    <a:pt x="52197" y="0"/>
                  </a:cubicBezTo>
                  <a:lnTo>
                    <a:pt x="7196709" y="0"/>
                  </a:lnTo>
                  <a:cubicBezTo>
                    <a:pt x="7225538" y="0"/>
                    <a:pt x="7248906" y="23368"/>
                    <a:pt x="7248906" y="52197"/>
                  </a:cubicBezTo>
                  <a:lnTo>
                    <a:pt x="7248906" y="6513068"/>
                  </a:lnTo>
                  <a:cubicBezTo>
                    <a:pt x="7248906" y="6541898"/>
                    <a:pt x="7225538" y="6565265"/>
                    <a:pt x="7196709" y="6565265"/>
                  </a:cubicBezTo>
                  <a:lnTo>
                    <a:pt x="52197" y="6565265"/>
                  </a:lnTo>
                  <a:cubicBezTo>
                    <a:pt x="23368" y="6565265"/>
                    <a:pt x="0" y="6541898"/>
                    <a:pt x="0" y="6513068"/>
                  </a:cubicBezTo>
                  <a:close/>
                </a:path>
              </a:pathLst>
            </a:custGeom>
            <a:solidFill>
              <a:srgbClr val="F58232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95484" y="3024930"/>
            <a:ext cx="4557560" cy="5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30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Next 60 Days — Control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95484" y="3698672"/>
            <a:ext cx="4914005" cy="394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Review bank mandates and signatories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Confirm delegated authority levels in writing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Reconcile ARRS and shared staff costs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Identify gaps between current practice and what governance requires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29817" y="3024930"/>
            <a:ext cx="4911176" cy="50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30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Next 90 Days — Evidence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29817" y="3698672"/>
            <a:ext cx="5060452" cy="233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Start monthly reporting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Document allocation rules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Create a claims and decision audit trail</a:t>
            </a:r>
          </a:p>
          <a:p>
            <a:pPr marL="482347" lvl="1" indent="-241173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Brief partners and organisations on the framework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Risk register and mitigation review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14695" y="7998028"/>
            <a:ext cx="16458600" cy="1457173"/>
            <a:chOff x="0" y="0"/>
            <a:chExt cx="21944800" cy="194289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944837" cy="1942846"/>
            </a:xfrm>
            <a:custGeom>
              <a:avLst/>
              <a:gdLst/>
              <a:ahLst/>
              <a:cxnLst/>
              <a:rect l="l" t="t" r="r" b="b"/>
              <a:pathLst>
                <a:path w="21944837" h="1942846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21929598" y="0"/>
                  </a:lnTo>
                  <a:cubicBezTo>
                    <a:pt x="21937980" y="0"/>
                    <a:pt x="21944837" y="6858"/>
                    <a:pt x="21944837" y="15240"/>
                  </a:cubicBezTo>
                  <a:lnTo>
                    <a:pt x="21944837" y="1927606"/>
                  </a:lnTo>
                  <a:cubicBezTo>
                    <a:pt x="21944837" y="1935988"/>
                    <a:pt x="21937980" y="1942846"/>
                    <a:pt x="21929598" y="1942846"/>
                  </a:cubicBezTo>
                  <a:lnTo>
                    <a:pt x="15240" y="1942846"/>
                  </a:lnTo>
                  <a:cubicBezTo>
                    <a:pt x="6858" y="1942846"/>
                    <a:pt x="0" y="1935988"/>
                    <a:pt x="0" y="1927606"/>
                  </a:cubicBezTo>
                  <a:close/>
                </a:path>
              </a:pathLst>
            </a:custGeom>
            <a:solidFill>
              <a:srgbClr val="C8C5E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6042" y="8391230"/>
            <a:ext cx="326679" cy="261337"/>
            <a:chOff x="0" y="0"/>
            <a:chExt cx="435572" cy="348450"/>
          </a:xfrm>
        </p:grpSpPr>
        <p:sp>
          <p:nvSpPr>
            <p:cNvPr id="21" name="Freeform 21" descr="preencoded.png"/>
            <p:cNvSpPr/>
            <p:nvPr/>
          </p:nvSpPr>
          <p:spPr>
            <a:xfrm>
              <a:off x="0" y="0"/>
              <a:ext cx="435610" cy="348488"/>
            </a:xfrm>
            <a:custGeom>
              <a:avLst/>
              <a:gdLst/>
              <a:ahLst/>
              <a:cxnLst/>
              <a:rect l="l" t="t" r="r" b="b"/>
              <a:pathLst>
                <a:path w="435610" h="348488">
                  <a:moveTo>
                    <a:pt x="0" y="0"/>
                  </a:moveTo>
                  <a:lnTo>
                    <a:pt x="435610" y="0"/>
                  </a:lnTo>
                  <a:lnTo>
                    <a:pt x="435610" y="348488"/>
                  </a:lnTo>
                  <a:lnTo>
                    <a:pt x="0" y="348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0" r="-361" b="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764059" y="8228114"/>
            <a:ext cx="15347899" cy="87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Take this back to your PCN:</a:t>
            </a: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Use the PCN Financial Governance &amp; Fraud Toolkit as a practical starting point for reviewing your current controls, risks and governance gaps.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12963" y="31699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62510" y="1214733"/>
            <a:ext cx="16141751" cy="235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0"/>
              </a:lnSpc>
            </a:pPr>
            <a:r>
              <a:rPr lang="en-US" sz="50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Neighbourhood working will only work if the financial architecture is built before the money starts moving.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83739" y="1233783"/>
            <a:ext cx="28575" cy="3941416"/>
            <a:chOff x="0" y="0"/>
            <a:chExt cx="38100" cy="52552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100" cy="5255260"/>
            </a:xfrm>
            <a:custGeom>
              <a:avLst/>
              <a:gdLst/>
              <a:ahLst/>
              <a:cxnLst/>
              <a:rect l="l" t="t" r="r" b="b"/>
              <a:pathLst>
                <a:path w="38100" h="5255260">
                  <a:moveTo>
                    <a:pt x="0" y="0"/>
                  </a:moveTo>
                  <a:lnTo>
                    <a:pt x="38100" y="0"/>
                  </a:lnTo>
                  <a:lnTo>
                    <a:pt x="38100" y="5255260"/>
                  </a:lnTo>
                  <a:lnTo>
                    <a:pt x="0" y="5255260"/>
                  </a:ln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62510" y="3708530"/>
            <a:ext cx="727578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9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PCNs were the first test. Neighbourhoods will be the bigger one.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2510" y="4385786"/>
            <a:ext cx="16141751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9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Ramsay Brown specialises in medical accountancy, supporting GPs, practices, PCNs and healthcare organisations with the financial structures behind safe, well-governed primary care.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2510" y="5796454"/>
            <a:ext cx="10020085" cy="188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</a:pPr>
            <a:r>
              <a:rPr lang="en-US" sz="3199" b="1">
                <a:solidFill>
                  <a:srgbClr val="F58232"/>
                </a:solidFill>
                <a:latin typeface="Inter Bold"/>
                <a:ea typeface="Inter Bold"/>
                <a:cs typeface="Inter Bold"/>
                <a:sym typeface="Inter Bold"/>
              </a:rPr>
              <a:t>Speak to us at the stand for access to the Financial Governance &amp; Fraud Toolkit or scan the QR Code here.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8778" y="9450591"/>
            <a:ext cx="16520522" cy="45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9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Katie Collin | </a:t>
            </a:r>
            <a:r>
              <a:rPr lang="en-US" sz="1900" u="sng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  <a:hlinkClick r:id="rId3" tooltip="mailto:katie@ramsaybrown.com"/>
              </a:rPr>
              <a:t>katie@ramsaybrown.com</a:t>
            </a:r>
            <a:r>
              <a:rPr lang="en-US" sz="19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| ramsaybrown.com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 descr="QR code image"/>
          <p:cNvSpPr/>
          <p:nvPr/>
        </p:nvSpPr>
        <p:spPr>
          <a:xfrm>
            <a:off x="11955702" y="5245915"/>
            <a:ext cx="3921083" cy="3921083"/>
          </a:xfrm>
          <a:custGeom>
            <a:avLst/>
            <a:gdLst/>
            <a:ahLst/>
            <a:cxnLst/>
            <a:rect l="l" t="t" r="r" b="b"/>
            <a:pathLst>
              <a:path w="3921083" h="3921083">
                <a:moveTo>
                  <a:pt x="0" y="0"/>
                </a:moveTo>
                <a:lnTo>
                  <a:pt x="3921083" y="0"/>
                </a:lnTo>
                <a:lnTo>
                  <a:pt x="3921083" y="3921083"/>
                </a:lnTo>
                <a:lnTo>
                  <a:pt x="0" y="3921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30083" y="2417253"/>
            <a:ext cx="8427844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5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Why This Session Exists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712805"/>
            <a:ext cx="1630352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Everyone is talking about neighbourhood working.</a:t>
            </a:r>
          </a:p>
          <a:p>
            <a:pPr algn="ctr">
              <a:lnSpc>
                <a:spcPts val="3500"/>
              </a:lnSpc>
            </a:pPr>
            <a:r>
              <a:rPr lang="en-US" sz="2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Fewer people are talking about the financial mechanics.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4946678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But every neighbourhood model will eventually need clear answers to three questions: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87476" y="5653688"/>
            <a:ext cx="5254971" cy="1658836"/>
            <a:chOff x="0" y="0"/>
            <a:chExt cx="7006628" cy="2211781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6993890" cy="2199132"/>
            </a:xfrm>
            <a:custGeom>
              <a:avLst/>
              <a:gdLst/>
              <a:ahLst/>
              <a:cxnLst/>
              <a:rect l="l" t="t" r="r" b="b"/>
              <a:pathLst>
                <a:path w="6993890" h="2199132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6978650" y="0"/>
                  </a:lnTo>
                  <a:cubicBezTo>
                    <a:pt x="6987159" y="0"/>
                    <a:pt x="6993890" y="6858"/>
                    <a:pt x="6993890" y="15240"/>
                  </a:cubicBezTo>
                  <a:lnTo>
                    <a:pt x="6993890" y="2183892"/>
                  </a:lnTo>
                  <a:cubicBezTo>
                    <a:pt x="6993890" y="2192274"/>
                    <a:pt x="6987032" y="2199132"/>
                    <a:pt x="6978650" y="2199132"/>
                  </a:cubicBezTo>
                  <a:lnTo>
                    <a:pt x="15240" y="2199132"/>
                  </a:lnTo>
                  <a:cubicBezTo>
                    <a:pt x="6731" y="2199132"/>
                    <a:pt x="0" y="2192274"/>
                    <a:pt x="0" y="2183892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7006590" cy="2211832"/>
            </a:xfrm>
            <a:custGeom>
              <a:avLst/>
              <a:gdLst/>
              <a:ahLst/>
              <a:cxnLst/>
              <a:rect l="l" t="t" r="r" b="b"/>
              <a:pathLst>
                <a:path w="7006590" h="2211832">
                  <a:moveTo>
                    <a:pt x="0" y="21590"/>
                  </a:moveTo>
                  <a:cubicBezTo>
                    <a:pt x="0" y="9652"/>
                    <a:pt x="9779" y="0"/>
                    <a:pt x="21590" y="0"/>
                  </a:cubicBezTo>
                  <a:lnTo>
                    <a:pt x="6985000" y="0"/>
                  </a:lnTo>
                  <a:lnTo>
                    <a:pt x="6985000" y="6350"/>
                  </a:lnTo>
                  <a:lnTo>
                    <a:pt x="6985000" y="0"/>
                  </a:lnTo>
                  <a:cubicBezTo>
                    <a:pt x="6996938" y="0"/>
                    <a:pt x="7006590" y="9652"/>
                    <a:pt x="7006590" y="21590"/>
                  </a:cubicBezTo>
                  <a:lnTo>
                    <a:pt x="7000240" y="21590"/>
                  </a:lnTo>
                  <a:lnTo>
                    <a:pt x="7006590" y="21590"/>
                  </a:lnTo>
                  <a:lnTo>
                    <a:pt x="7006590" y="2190242"/>
                  </a:lnTo>
                  <a:lnTo>
                    <a:pt x="7000240" y="2190242"/>
                  </a:lnTo>
                  <a:lnTo>
                    <a:pt x="7006590" y="2190242"/>
                  </a:lnTo>
                  <a:cubicBezTo>
                    <a:pt x="7006590" y="2202180"/>
                    <a:pt x="6996811" y="2211832"/>
                    <a:pt x="6985000" y="2211832"/>
                  </a:cubicBezTo>
                  <a:lnTo>
                    <a:pt x="6985000" y="2205482"/>
                  </a:lnTo>
                  <a:lnTo>
                    <a:pt x="6985000" y="2211832"/>
                  </a:lnTo>
                  <a:lnTo>
                    <a:pt x="21590" y="2211832"/>
                  </a:lnTo>
                  <a:lnTo>
                    <a:pt x="21590" y="2205482"/>
                  </a:lnTo>
                  <a:lnTo>
                    <a:pt x="21590" y="2211832"/>
                  </a:lnTo>
                  <a:cubicBezTo>
                    <a:pt x="9652" y="2211832"/>
                    <a:pt x="0" y="2202180"/>
                    <a:pt x="0" y="2190242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2190242"/>
                  </a:lnTo>
                  <a:lnTo>
                    <a:pt x="6350" y="2190242"/>
                  </a:lnTo>
                  <a:lnTo>
                    <a:pt x="12700" y="2190242"/>
                  </a:lnTo>
                  <a:cubicBezTo>
                    <a:pt x="12700" y="2195068"/>
                    <a:pt x="16637" y="2199132"/>
                    <a:pt x="21590" y="2199132"/>
                  </a:cubicBezTo>
                  <a:lnTo>
                    <a:pt x="6985000" y="2199132"/>
                  </a:lnTo>
                  <a:cubicBezTo>
                    <a:pt x="6989953" y="2199132"/>
                    <a:pt x="6993890" y="2195068"/>
                    <a:pt x="6993890" y="2190242"/>
                  </a:cubicBezTo>
                  <a:lnTo>
                    <a:pt x="6993890" y="21590"/>
                  </a:lnTo>
                  <a:cubicBezTo>
                    <a:pt x="6993890" y="16764"/>
                    <a:pt x="6989953" y="12700"/>
                    <a:pt x="6985000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764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5280" y="5932441"/>
            <a:ext cx="4659363" cy="108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3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Where does the money sit?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16443" y="5653688"/>
            <a:ext cx="5254971" cy="1658836"/>
            <a:chOff x="0" y="0"/>
            <a:chExt cx="7006628" cy="2211781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6993890" cy="2199132"/>
            </a:xfrm>
            <a:custGeom>
              <a:avLst/>
              <a:gdLst/>
              <a:ahLst/>
              <a:cxnLst/>
              <a:rect l="l" t="t" r="r" b="b"/>
              <a:pathLst>
                <a:path w="6993890" h="2199132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6978650" y="0"/>
                  </a:lnTo>
                  <a:cubicBezTo>
                    <a:pt x="6987159" y="0"/>
                    <a:pt x="6993890" y="6858"/>
                    <a:pt x="6993890" y="15240"/>
                  </a:cubicBezTo>
                  <a:lnTo>
                    <a:pt x="6993890" y="2183892"/>
                  </a:lnTo>
                  <a:cubicBezTo>
                    <a:pt x="6993890" y="2192274"/>
                    <a:pt x="6987032" y="2199132"/>
                    <a:pt x="6978650" y="2199132"/>
                  </a:cubicBezTo>
                  <a:lnTo>
                    <a:pt x="15240" y="2199132"/>
                  </a:lnTo>
                  <a:cubicBezTo>
                    <a:pt x="6731" y="2199132"/>
                    <a:pt x="0" y="2192274"/>
                    <a:pt x="0" y="2183892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06590" cy="2211832"/>
            </a:xfrm>
            <a:custGeom>
              <a:avLst/>
              <a:gdLst/>
              <a:ahLst/>
              <a:cxnLst/>
              <a:rect l="l" t="t" r="r" b="b"/>
              <a:pathLst>
                <a:path w="7006590" h="2211832">
                  <a:moveTo>
                    <a:pt x="0" y="21590"/>
                  </a:moveTo>
                  <a:cubicBezTo>
                    <a:pt x="0" y="9652"/>
                    <a:pt x="9779" y="0"/>
                    <a:pt x="21590" y="0"/>
                  </a:cubicBezTo>
                  <a:lnTo>
                    <a:pt x="6985000" y="0"/>
                  </a:lnTo>
                  <a:lnTo>
                    <a:pt x="6985000" y="6350"/>
                  </a:lnTo>
                  <a:lnTo>
                    <a:pt x="6985000" y="0"/>
                  </a:lnTo>
                  <a:cubicBezTo>
                    <a:pt x="6996938" y="0"/>
                    <a:pt x="7006590" y="9652"/>
                    <a:pt x="7006590" y="21590"/>
                  </a:cubicBezTo>
                  <a:lnTo>
                    <a:pt x="7000240" y="21590"/>
                  </a:lnTo>
                  <a:lnTo>
                    <a:pt x="7006590" y="21590"/>
                  </a:lnTo>
                  <a:lnTo>
                    <a:pt x="7006590" y="2190242"/>
                  </a:lnTo>
                  <a:lnTo>
                    <a:pt x="7000240" y="2190242"/>
                  </a:lnTo>
                  <a:lnTo>
                    <a:pt x="7006590" y="2190242"/>
                  </a:lnTo>
                  <a:cubicBezTo>
                    <a:pt x="7006590" y="2202180"/>
                    <a:pt x="6996811" y="2211832"/>
                    <a:pt x="6985000" y="2211832"/>
                  </a:cubicBezTo>
                  <a:lnTo>
                    <a:pt x="6985000" y="2205482"/>
                  </a:lnTo>
                  <a:lnTo>
                    <a:pt x="6985000" y="2211832"/>
                  </a:lnTo>
                  <a:lnTo>
                    <a:pt x="21590" y="2211832"/>
                  </a:lnTo>
                  <a:lnTo>
                    <a:pt x="21590" y="2205482"/>
                  </a:lnTo>
                  <a:lnTo>
                    <a:pt x="21590" y="2211832"/>
                  </a:lnTo>
                  <a:cubicBezTo>
                    <a:pt x="9652" y="2211832"/>
                    <a:pt x="0" y="2202180"/>
                    <a:pt x="0" y="2190242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2190242"/>
                  </a:lnTo>
                  <a:lnTo>
                    <a:pt x="6350" y="2190242"/>
                  </a:lnTo>
                  <a:lnTo>
                    <a:pt x="12700" y="2190242"/>
                  </a:lnTo>
                  <a:cubicBezTo>
                    <a:pt x="12700" y="2195068"/>
                    <a:pt x="16637" y="2199132"/>
                    <a:pt x="21590" y="2199132"/>
                  </a:cubicBezTo>
                  <a:lnTo>
                    <a:pt x="6985000" y="2199132"/>
                  </a:lnTo>
                  <a:cubicBezTo>
                    <a:pt x="6989953" y="2199132"/>
                    <a:pt x="6993890" y="2195068"/>
                    <a:pt x="6993890" y="2190242"/>
                  </a:cubicBezTo>
                  <a:lnTo>
                    <a:pt x="6993890" y="21590"/>
                  </a:lnTo>
                  <a:cubicBezTo>
                    <a:pt x="6993890" y="16764"/>
                    <a:pt x="6989953" y="12700"/>
                    <a:pt x="6985000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764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017549" y="6198241"/>
            <a:ext cx="4252912" cy="55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3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Who controls it?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045401" y="5653688"/>
            <a:ext cx="5254971" cy="1658836"/>
            <a:chOff x="0" y="0"/>
            <a:chExt cx="7006628" cy="2211781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6993890" cy="2199132"/>
            </a:xfrm>
            <a:custGeom>
              <a:avLst/>
              <a:gdLst/>
              <a:ahLst/>
              <a:cxnLst/>
              <a:rect l="l" t="t" r="r" b="b"/>
              <a:pathLst>
                <a:path w="6993890" h="2199132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6978650" y="0"/>
                  </a:lnTo>
                  <a:cubicBezTo>
                    <a:pt x="6987159" y="0"/>
                    <a:pt x="6993890" y="6858"/>
                    <a:pt x="6993890" y="15240"/>
                  </a:cubicBezTo>
                  <a:lnTo>
                    <a:pt x="6993890" y="2183892"/>
                  </a:lnTo>
                  <a:cubicBezTo>
                    <a:pt x="6993890" y="2192274"/>
                    <a:pt x="6987032" y="2199132"/>
                    <a:pt x="6978650" y="2199132"/>
                  </a:cubicBezTo>
                  <a:lnTo>
                    <a:pt x="15240" y="2199132"/>
                  </a:lnTo>
                  <a:cubicBezTo>
                    <a:pt x="6731" y="2199132"/>
                    <a:pt x="0" y="2192274"/>
                    <a:pt x="0" y="2183892"/>
                  </a:cubicBezTo>
                  <a:close/>
                </a:path>
              </a:pathLst>
            </a:custGeom>
            <a:solidFill>
              <a:srgbClr val="EAE4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7006590" cy="2211832"/>
            </a:xfrm>
            <a:custGeom>
              <a:avLst/>
              <a:gdLst/>
              <a:ahLst/>
              <a:cxnLst/>
              <a:rect l="l" t="t" r="r" b="b"/>
              <a:pathLst>
                <a:path w="7006590" h="2211832">
                  <a:moveTo>
                    <a:pt x="0" y="21590"/>
                  </a:moveTo>
                  <a:cubicBezTo>
                    <a:pt x="0" y="9652"/>
                    <a:pt x="9779" y="0"/>
                    <a:pt x="21590" y="0"/>
                  </a:cubicBezTo>
                  <a:lnTo>
                    <a:pt x="6985000" y="0"/>
                  </a:lnTo>
                  <a:lnTo>
                    <a:pt x="6985000" y="6350"/>
                  </a:lnTo>
                  <a:lnTo>
                    <a:pt x="6985000" y="0"/>
                  </a:lnTo>
                  <a:cubicBezTo>
                    <a:pt x="6996938" y="0"/>
                    <a:pt x="7006590" y="9652"/>
                    <a:pt x="7006590" y="21590"/>
                  </a:cubicBezTo>
                  <a:lnTo>
                    <a:pt x="7000240" y="21590"/>
                  </a:lnTo>
                  <a:lnTo>
                    <a:pt x="7006590" y="21590"/>
                  </a:lnTo>
                  <a:lnTo>
                    <a:pt x="7006590" y="2190242"/>
                  </a:lnTo>
                  <a:lnTo>
                    <a:pt x="7000240" y="2190242"/>
                  </a:lnTo>
                  <a:lnTo>
                    <a:pt x="7006590" y="2190242"/>
                  </a:lnTo>
                  <a:cubicBezTo>
                    <a:pt x="7006590" y="2202180"/>
                    <a:pt x="6996811" y="2211832"/>
                    <a:pt x="6985000" y="2211832"/>
                  </a:cubicBezTo>
                  <a:lnTo>
                    <a:pt x="6985000" y="2205482"/>
                  </a:lnTo>
                  <a:lnTo>
                    <a:pt x="6985000" y="2211832"/>
                  </a:lnTo>
                  <a:lnTo>
                    <a:pt x="21590" y="2211832"/>
                  </a:lnTo>
                  <a:lnTo>
                    <a:pt x="21590" y="2205482"/>
                  </a:lnTo>
                  <a:lnTo>
                    <a:pt x="21590" y="2211832"/>
                  </a:lnTo>
                  <a:cubicBezTo>
                    <a:pt x="9652" y="2211832"/>
                    <a:pt x="0" y="2202180"/>
                    <a:pt x="0" y="2190242"/>
                  </a:cubicBezTo>
                  <a:lnTo>
                    <a:pt x="0" y="21590"/>
                  </a:lnTo>
                  <a:lnTo>
                    <a:pt x="6350" y="21590"/>
                  </a:lnTo>
                  <a:lnTo>
                    <a:pt x="0" y="21590"/>
                  </a:lnTo>
                  <a:moveTo>
                    <a:pt x="12700" y="21590"/>
                  </a:moveTo>
                  <a:lnTo>
                    <a:pt x="12700" y="2190242"/>
                  </a:lnTo>
                  <a:lnTo>
                    <a:pt x="6350" y="2190242"/>
                  </a:lnTo>
                  <a:lnTo>
                    <a:pt x="12700" y="2190242"/>
                  </a:lnTo>
                  <a:cubicBezTo>
                    <a:pt x="12700" y="2195068"/>
                    <a:pt x="16637" y="2199132"/>
                    <a:pt x="21590" y="2199132"/>
                  </a:cubicBezTo>
                  <a:lnTo>
                    <a:pt x="6985000" y="2199132"/>
                  </a:lnTo>
                  <a:cubicBezTo>
                    <a:pt x="6989953" y="2199132"/>
                    <a:pt x="6993890" y="2195068"/>
                    <a:pt x="6993890" y="2190242"/>
                  </a:cubicBezTo>
                  <a:lnTo>
                    <a:pt x="6993890" y="21590"/>
                  </a:lnTo>
                  <a:cubicBezTo>
                    <a:pt x="6993890" y="16764"/>
                    <a:pt x="6989953" y="12700"/>
                    <a:pt x="6985000" y="12700"/>
                  </a:cubicBezTo>
                  <a:lnTo>
                    <a:pt x="21590" y="12700"/>
                  </a:lnTo>
                  <a:lnTo>
                    <a:pt x="21590" y="6350"/>
                  </a:lnTo>
                  <a:lnTo>
                    <a:pt x="21590" y="12700"/>
                  </a:lnTo>
                  <a:cubicBezTo>
                    <a:pt x="16637" y="12700"/>
                    <a:pt x="12700" y="16764"/>
                    <a:pt x="12700" y="2159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503868" y="6198241"/>
            <a:ext cx="4338037" cy="55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3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Who is accountable?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692438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This session is about those three questions.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57500" y="757390"/>
            <a:ext cx="12858750" cy="353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00"/>
              </a:lnSpc>
            </a:pPr>
            <a:r>
              <a:rPr lang="en-US" sz="75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Money does not become safe because everyone has good intentions.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571750" y="593969"/>
            <a:ext cx="28575" cy="3955856"/>
            <a:chOff x="0" y="0"/>
            <a:chExt cx="38100" cy="52744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100" cy="5274437"/>
            </a:xfrm>
            <a:custGeom>
              <a:avLst/>
              <a:gdLst/>
              <a:ahLst/>
              <a:cxnLst/>
              <a:rect l="l" t="t" r="r" b="b"/>
              <a:pathLst>
                <a:path w="38100" h="5274437">
                  <a:moveTo>
                    <a:pt x="0" y="0"/>
                  </a:moveTo>
                  <a:lnTo>
                    <a:pt x="38100" y="0"/>
                  </a:lnTo>
                  <a:lnTo>
                    <a:pt x="38100" y="5274437"/>
                  </a:lnTo>
                  <a:lnTo>
                    <a:pt x="0" y="5274437"/>
                  </a:ln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71962" y="5197373"/>
            <a:ext cx="2381250" cy="31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18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Funding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843712" y="4693739"/>
            <a:ext cx="4600575" cy="4600575"/>
            <a:chOff x="0" y="0"/>
            <a:chExt cx="6134100" cy="6134100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6134100" cy="6134100"/>
            </a:xfrm>
            <a:custGeom>
              <a:avLst/>
              <a:gdLst/>
              <a:ahLst/>
              <a:cxnLst/>
              <a:rect l="l" t="t" r="r" b="b"/>
              <a:pathLst>
                <a:path w="6134100" h="6134100">
                  <a:moveTo>
                    <a:pt x="0" y="0"/>
                  </a:moveTo>
                  <a:lnTo>
                    <a:pt x="6134100" y="0"/>
                  </a:lnTo>
                  <a:lnTo>
                    <a:pt x="6134100" y="6134100"/>
                  </a:lnTo>
                  <a:lnTo>
                    <a:pt x="0" y="613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196262" y="5421363"/>
            <a:ext cx="285007" cy="356292"/>
            <a:chOff x="0" y="0"/>
            <a:chExt cx="380009" cy="4750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0008" cy="475059"/>
            </a:xfrm>
            <a:custGeom>
              <a:avLst/>
              <a:gdLst/>
              <a:ahLst/>
              <a:cxnLst/>
              <a:rect l="l" t="t" r="r" b="b"/>
              <a:pathLst>
                <a:path w="380008" h="475059">
                  <a:moveTo>
                    <a:pt x="0" y="0"/>
                  </a:moveTo>
                  <a:lnTo>
                    <a:pt x="380008" y="0"/>
                  </a:lnTo>
                  <a:lnTo>
                    <a:pt x="380008" y="475059"/>
                  </a:lnTo>
                  <a:lnTo>
                    <a:pt x="0" y="47505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10394" r="-11039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380009" cy="4750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1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634788" y="5197373"/>
            <a:ext cx="2381250" cy="31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18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Contracting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843712" y="4693739"/>
            <a:ext cx="4600575" cy="4600575"/>
            <a:chOff x="0" y="0"/>
            <a:chExt cx="6134100" cy="6134100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6134100" cy="6134100"/>
            </a:xfrm>
            <a:custGeom>
              <a:avLst/>
              <a:gdLst/>
              <a:ahLst/>
              <a:cxnLst/>
              <a:rect l="l" t="t" r="r" b="b"/>
              <a:pathLst>
                <a:path w="6134100" h="6134100">
                  <a:moveTo>
                    <a:pt x="0" y="0"/>
                  </a:moveTo>
                  <a:lnTo>
                    <a:pt x="6134100" y="0"/>
                  </a:lnTo>
                  <a:lnTo>
                    <a:pt x="6134100" y="6134100"/>
                  </a:lnTo>
                  <a:lnTo>
                    <a:pt x="0" y="613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806435" y="5421363"/>
            <a:ext cx="285007" cy="356292"/>
            <a:chOff x="0" y="0"/>
            <a:chExt cx="380009" cy="4750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80008" cy="475059"/>
            </a:xfrm>
            <a:custGeom>
              <a:avLst/>
              <a:gdLst/>
              <a:ahLst/>
              <a:cxnLst/>
              <a:rect l="l" t="t" r="r" b="b"/>
              <a:pathLst>
                <a:path w="380008" h="475059">
                  <a:moveTo>
                    <a:pt x="0" y="0"/>
                  </a:moveTo>
                  <a:lnTo>
                    <a:pt x="380008" y="0"/>
                  </a:lnTo>
                  <a:lnTo>
                    <a:pt x="380008" y="475059"/>
                  </a:lnTo>
                  <a:lnTo>
                    <a:pt x="0" y="47505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10394" r="-11039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380009" cy="4750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2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825288" y="6826148"/>
            <a:ext cx="2381250" cy="31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18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Delivery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843712" y="4693739"/>
            <a:ext cx="4600575" cy="4600575"/>
            <a:chOff x="0" y="0"/>
            <a:chExt cx="6134100" cy="6134100"/>
          </a:xfrm>
        </p:grpSpPr>
        <p:sp>
          <p:nvSpPr>
            <p:cNvPr id="23" name="Freeform 23" descr="preencoded.png"/>
            <p:cNvSpPr/>
            <p:nvPr/>
          </p:nvSpPr>
          <p:spPr>
            <a:xfrm>
              <a:off x="0" y="0"/>
              <a:ext cx="6134100" cy="6134100"/>
            </a:xfrm>
            <a:custGeom>
              <a:avLst/>
              <a:gdLst/>
              <a:ahLst/>
              <a:cxnLst/>
              <a:rect l="l" t="t" r="r" b="b"/>
              <a:pathLst>
                <a:path w="6134100" h="6134100">
                  <a:moveTo>
                    <a:pt x="0" y="0"/>
                  </a:moveTo>
                  <a:lnTo>
                    <a:pt x="6134100" y="0"/>
                  </a:lnTo>
                  <a:lnTo>
                    <a:pt x="6134100" y="6134100"/>
                  </a:lnTo>
                  <a:lnTo>
                    <a:pt x="0" y="613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611593" y="6815880"/>
            <a:ext cx="285007" cy="356292"/>
            <a:chOff x="0" y="0"/>
            <a:chExt cx="380009" cy="47505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0008" cy="475059"/>
            </a:xfrm>
            <a:custGeom>
              <a:avLst/>
              <a:gdLst/>
              <a:ahLst/>
              <a:cxnLst/>
              <a:rect l="l" t="t" r="r" b="b"/>
              <a:pathLst>
                <a:path w="380008" h="475059">
                  <a:moveTo>
                    <a:pt x="0" y="0"/>
                  </a:moveTo>
                  <a:lnTo>
                    <a:pt x="380008" y="0"/>
                  </a:lnTo>
                  <a:lnTo>
                    <a:pt x="380008" y="475059"/>
                  </a:lnTo>
                  <a:lnTo>
                    <a:pt x="0" y="47505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10394" r="-11039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380009" cy="4750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3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634788" y="8454923"/>
            <a:ext cx="2381250" cy="31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18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Accountability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843712" y="4693739"/>
            <a:ext cx="4600575" cy="4600575"/>
            <a:chOff x="0" y="0"/>
            <a:chExt cx="6134100" cy="6134100"/>
          </a:xfrm>
        </p:grpSpPr>
        <p:sp>
          <p:nvSpPr>
            <p:cNvPr id="29" name="Freeform 29" descr="preencoded.png"/>
            <p:cNvSpPr/>
            <p:nvPr/>
          </p:nvSpPr>
          <p:spPr>
            <a:xfrm>
              <a:off x="0" y="0"/>
              <a:ext cx="6134100" cy="6134100"/>
            </a:xfrm>
            <a:custGeom>
              <a:avLst/>
              <a:gdLst/>
              <a:ahLst/>
              <a:cxnLst/>
              <a:rect l="l" t="t" r="r" b="b"/>
              <a:pathLst>
                <a:path w="6134100" h="6134100">
                  <a:moveTo>
                    <a:pt x="0" y="0"/>
                  </a:moveTo>
                  <a:lnTo>
                    <a:pt x="6134100" y="0"/>
                  </a:lnTo>
                  <a:lnTo>
                    <a:pt x="6134100" y="6134100"/>
                  </a:lnTo>
                  <a:lnTo>
                    <a:pt x="0" y="613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806435" y="8210255"/>
            <a:ext cx="285007" cy="356292"/>
            <a:chOff x="0" y="0"/>
            <a:chExt cx="380009" cy="47505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80008" cy="475059"/>
            </a:xfrm>
            <a:custGeom>
              <a:avLst/>
              <a:gdLst/>
              <a:ahLst/>
              <a:cxnLst/>
              <a:rect l="l" t="t" r="r" b="b"/>
              <a:pathLst>
                <a:path w="380008" h="475059">
                  <a:moveTo>
                    <a:pt x="0" y="0"/>
                  </a:moveTo>
                  <a:lnTo>
                    <a:pt x="380008" y="0"/>
                  </a:lnTo>
                  <a:lnTo>
                    <a:pt x="380008" y="475059"/>
                  </a:lnTo>
                  <a:lnTo>
                    <a:pt x="0" y="47505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10394" r="-11039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380009" cy="4750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4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271962" y="8454923"/>
            <a:ext cx="2381250" cy="31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18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Reporting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6843712" y="4693739"/>
            <a:ext cx="4600575" cy="4600575"/>
            <a:chOff x="0" y="0"/>
            <a:chExt cx="6134100" cy="6134100"/>
          </a:xfrm>
        </p:grpSpPr>
        <p:sp>
          <p:nvSpPr>
            <p:cNvPr id="35" name="Freeform 35" descr="preencoded.png"/>
            <p:cNvSpPr/>
            <p:nvPr/>
          </p:nvSpPr>
          <p:spPr>
            <a:xfrm>
              <a:off x="0" y="0"/>
              <a:ext cx="6134100" cy="6134100"/>
            </a:xfrm>
            <a:custGeom>
              <a:avLst/>
              <a:gdLst/>
              <a:ahLst/>
              <a:cxnLst/>
              <a:rect l="l" t="t" r="r" b="b"/>
              <a:pathLst>
                <a:path w="6134100" h="6134100">
                  <a:moveTo>
                    <a:pt x="0" y="0"/>
                  </a:moveTo>
                  <a:lnTo>
                    <a:pt x="6134100" y="0"/>
                  </a:lnTo>
                  <a:lnTo>
                    <a:pt x="6134100" y="6134100"/>
                  </a:lnTo>
                  <a:lnTo>
                    <a:pt x="0" y="613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196262" y="8210255"/>
            <a:ext cx="285007" cy="356292"/>
            <a:chOff x="0" y="0"/>
            <a:chExt cx="380009" cy="47505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80008" cy="475059"/>
            </a:xfrm>
            <a:custGeom>
              <a:avLst/>
              <a:gdLst/>
              <a:ahLst/>
              <a:cxnLst/>
              <a:rect l="l" t="t" r="r" b="b"/>
              <a:pathLst>
                <a:path w="380008" h="475059">
                  <a:moveTo>
                    <a:pt x="0" y="0"/>
                  </a:moveTo>
                  <a:lnTo>
                    <a:pt x="380008" y="0"/>
                  </a:lnTo>
                  <a:lnTo>
                    <a:pt x="380008" y="475059"/>
                  </a:lnTo>
                  <a:lnTo>
                    <a:pt x="0" y="47505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10394" r="-11039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380009" cy="4750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5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081462" y="6826148"/>
            <a:ext cx="2381250" cy="31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sz="18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Controls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6843712" y="4693739"/>
            <a:ext cx="4600575" cy="4600575"/>
            <a:chOff x="0" y="0"/>
            <a:chExt cx="6134100" cy="6134100"/>
          </a:xfrm>
        </p:grpSpPr>
        <p:sp>
          <p:nvSpPr>
            <p:cNvPr id="41" name="Freeform 41" descr="preencoded.png"/>
            <p:cNvSpPr/>
            <p:nvPr/>
          </p:nvSpPr>
          <p:spPr>
            <a:xfrm>
              <a:off x="0" y="0"/>
              <a:ext cx="6134100" cy="6134100"/>
            </a:xfrm>
            <a:custGeom>
              <a:avLst/>
              <a:gdLst/>
              <a:ahLst/>
              <a:cxnLst/>
              <a:rect l="l" t="t" r="r" b="b"/>
              <a:pathLst>
                <a:path w="6134100" h="6134100">
                  <a:moveTo>
                    <a:pt x="0" y="0"/>
                  </a:moveTo>
                  <a:lnTo>
                    <a:pt x="6134100" y="0"/>
                  </a:lnTo>
                  <a:lnTo>
                    <a:pt x="6134100" y="6134100"/>
                  </a:lnTo>
                  <a:lnTo>
                    <a:pt x="0" y="613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391105" y="6815880"/>
            <a:ext cx="285007" cy="356292"/>
            <a:chOff x="0" y="0"/>
            <a:chExt cx="380009" cy="47505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80008" cy="475059"/>
            </a:xfrm>
            <a:custGeom>
              <a:avLst/>
              <a:gdLst/>
              <a:ahLst/>
              <a:cxnLst/>
              <a:rect l="l" t="t" r="r" b="b"/>
              <a:pathLst>
                <a:path w="380008" h="475059">
                  <a:moveTo>
                    <a:pt x="0" y="0"/>
                  </a:moveTo>
                  <a:lnTo>
                    <a:pt x="380008" y="0"/>
                  </a:lnTo>
                  <a:lnTo>
                    <a:pt x="380008" y="475059"/>
                  </a:lnTo>
                  <a:lnTo>
                    <a:pt x="0" y="475059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110394" r="-11039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0"/>
              <a:ext cx="380009" cy="4750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6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2571750" y="9409662"/>
            <a:ext cx="13144500" cy="283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5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These six things need to exist in writing. Not in principle. In writing.</a:t>
            </a:r>
          </a:p>
        </p:txBody>
      </p:sp>
      <p:sp>
        <p:nvSpPr>
          <p:cNvPr id="46" name="Freeform 46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572368"/>
            <a:ext cx="16303523" cy="18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5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The Gap — Policy Ambition vs Financial Mechanics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3534070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The policy ambition is ahead of the financial mechanics.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8041" y="4392368"/>
            <a:ext cx="5381034" cy="3841252"/>
            <a:chOff x="0" y="0"/>
            <a:chExt cx="7174713" cy="51216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4611" cy="5121656"/>
            </a:xfrm>
            <a:custGeom>
              <a:avLst/>
              <a:gdLst/>
              <a:ahLst/>
              <a:cxnLst/>
              <a:rect l="l" t="t" r="r" b="b"/>
              <a:pathLst>
                <a:path w="7174611" h="5121656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117969" y="0"/>
                  </a:lnTo>
                  <a:cubicBezTo>
                    <a:pt x="7149337" y="0"/>
                    <a:pt x="7174611" y="25400"/>
                    <a:pt x="7174611" y="56642"/>
                  </a:cubicBezTo>
                  <a:lnTo>
                    <a:pt x="7174611" y="5065014"/>
                  </a:lnTo>
                  <a:cubicBezTo>
                    <a:pt x="7174611" y="5096383"/>
                    <a:pt x="7149211" y="5121656"/>
                    <a:pt x="7117969" y="5121656"/>
                  </a:cubicBezTo>
                  <a:lnTo>
                    <a:pt x="56642" y="5121656"/>
                  </a:lnTo>
                  <a:cubicBezTo>
                    <a:pt x="25273" y="5121656"/>
                    <a:pt x="0" y="5096256"/>
                    <a:pt x="0" y="5065014"/>
                  </a:cubicBezTo>
                  <a:close/>
                </a:path>
              </a:pathLst>
            </a:custGeom>
            <a:solidFill>
              <a:srgbClr val="1B1747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71562" y="4656830"/>
            <a:ext cx="4252912" cy="55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33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Policy Ambition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1562" y="5405285"/>
            <a:ext cx="4813992" cy="265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Integrated neighbourhood teams</a:t>
            </a:r>
          </a:p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More care closer to home</a:t>
            </a:r>
          </a:p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Broader collaboration</a:t>
            </a:r>
          </a:p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Local flexibility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66157" y="4656830"/>
            <a:ext cx="4252912" cy="55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3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Financial Reality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66157" y="5405285"/>
            <a:ext cx="4972650" cy="219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Who holds the money?</a:t>
            </a:r>
          </a:p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Who employs the staff?</a:t>
            </a:r>
          </a:p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Who pays whom?</a:t>
            </a:r>
          </a:p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Who reconciles it?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40085" y="4656830"/>
            <a:ext cx="5414508" cy="51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3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Governance Requirement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23112" y="5334391"/>
            <a:ext cx="4972650" cy="219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Contracting structure</a:t>
            </a:r>
          </a:p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Authority levels</a:t>
            </a:r>
          </a:p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Reporting</a:t>
            </a:r>
          </a:p>
          <a:p>
            <a:pPr marL="530860" lvl="1" indent="-265430" algn="l">
              <a:lnSpc>
                <a:spcPts val="3500"/>
              </a:lnSpc>
              <a:buFont typeface="Arial"/>
              <a:buChar char="•"/>
            </a:pPr>
            <a:r>
              <a:rPr lang="en-US" sz="22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Audit trail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238" y="8466830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2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The policy direction is clear. The financial architecture is still being built. That is exactly why PCNs need to prepare now.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4695" y="751132"/>
            <a:ext cx="8438112" cy="83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5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Current Direction of Travel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14695" y="2068859"/>
            <a:ext cx="16458600" cy="1457173"/>
            <a:chOff x="0" y="0"/>
            <a:chExt cx="21944800" cy="19428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44837" cy="1942846"/>
            </a:xfrm>
            <a:custGeom>
              <a:avLst/>
              <a:gdLst/>
              <a:ahLst/>
              <a:cxnLst/>
              <a:rect l="l" t="t" r="r" b="b"/>
              <a:pathLst>
                <a:path w="21944837" h="1942846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21929598" y="0"/>
                  </a:lnTo>
                  <a:cubicBezTo>
                    <a:pt x="21937980" y="0"/>
                    <a:pt x="21944837" y="6858"/>
                    <a:pt x="21944837" y="15240"/>
                  </a:cubicBezTo>
                  <a:lnTo>
                    <a:pt x="21944837" y="1927606"/>
                  </a:lnTo>
                  <a:cubicBezTo>
                    <a:pt x="21944837" y="1935988"/>
                    <a:pt x="21937980" y="1942846"/>
                    <a:pt x="21929598" y="1942846"/>
                  </a:cubicBezTo>
                  <a:lnTo>
                    <a:pt x="15240" y="1942846"/>
                  </a:lnTo>
                  <a:cubicBezTo>
                    <a:pt x="6858" y="1942846"/>
                    <a:pt x="0" y="1935988"/>
                    <a:pt x="0" y="1927606"/>
                  </a:cubicBezTo>
                  <a:close/>
                </a:path>
              </a:pathLst>
            </a:custGeom>
            <a:solidFill>
              <a:srgbClr val="B6D6F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76042" y="2462060"/>
            <a:ext cx="326679" cy="261337"/>
            <a:chOff x="0" y="0"/>
            <a:chExt cx="435572" cy="348450"/>
          </a:xfrm>
        </p:grpSpPr>
        <p:sp>
          <p:nvSpPr>
            <p:cNvPr id="10" name="Freeform 10" descr="preencoded.png"/>
            <p:cNvSpPr/>
            <p:nvPr/>
          </p:nvSpPr>
          <p:spPr>
            <a:xfrm>
              <a:off x="0" y="0"/>
              <a:ext cx="435610" cy="348488"/>
            </a:xfrm>
            <a:custGeom>
              <a:avLst/>
              <a:gdLst/>
              <a:ahLst/>
              <a:cxnLst/>
              <a:rect l="l" t="t" r="r" b="b"/>
              <a:pathLst>
                <a:path w="435610" h="348488">
                  <a:moveTo>
                    <a:pt x="0" y="0"/>
                  </a:moveTo>
                  <a:lnTo>
                    <a:pt x="435610" y="0"/>
                  </a:lnTo>
                  <a:lnTo>
                    <a:pt x="435610" y="348488"/>
                  </a:lnTo>
                  <a:lnTo>
                    <a:pt x="0" y="348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0" r="-361" b="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64059" y="2298944"/>
            <a:ext cx="15347899" cy="87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Based on current NHS policy direction, the 2026/27 DES variation and developing neighbourhood health guidance…</a:t>
            </a:r>
          </a:p>
          <a:p>
            <a:pPr algn="l">
              <a:lnSpc>
                <a:spcPts val="3100"/>
              </a:lnSpc>
            </a:pPr>
            <a:r>
              <a:rPr lang="en-US" sz="2000" i="1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2026/27 is best understood as a transition and development year, not a settled end-state.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00408" y="3782768"/>
            <a:ext cx="8137331" cy="2767908"/>
            <a:chOff x="0" y="0"/>
            <a:chExt cx="10849775" cy="3690544"/>
          </a:xfrm>
        </p:grpSpPr>
        <p:sp>
          <p:nvSpPr>
            <p:cNvPr id="13" name="Freeform 13"/>
            <p:cNvSpPr/>
            <p:nvPr/>
          </p:nvSpPr>
          <p:spPr>
            <a:xfrm>
              <a:off x="19050" y="19050"/>
              <a:ext cx="10811637" cy="3652393"/>
            </a:xfrm>
            <a:custGeom>
              <a:avLst/>
              <a:gdLst/>
              <a:ahLst/>
              <a:cxnLst/>
              <a:rect l="l" t="t" r="r" b="b"/>
              <a:pathLst>
                <a:path w="10811637" h="3652393">
                  <a:moveTo>
                    <a:pt x="0" y="182880"/>
                  </a:moveTo>
                  <a:cubicBezTo>
                    <a:pt x="0" y="81915"/>
                    <a:pt x="82423" y="0"/>
                    <a:pt x="184150" y="0"/>
                  </a:cubicBezTo>
                  <a:lnTo>
                    <a:pt x="10627487" y="0"/>
                  </a:lnTo>
                  <a:cubicBezTo>
                    <a:pt x="10729214" y="0"/>
                    <a:pt x="10811637" y="81915"/>
                    <a:pt x="10811637" y="182880"/>
                  </a:cubicBezTo>
                  <a:lnTo>
                    <a:pt x="10811637" y="3469513"/>
                  </a:lnTo>
                  <a:cubicBezTo>
                    <a:pt x="10811637" y="3570478"/>
                    <a:pt x="10729214" y="3652393"/>
                    <a:pt x="10627487" y="3652393"/>
                  </a:cubicBezTo>
                  <a:lnTo>
                    <a:pt x="184150" y="3652393"/>
                  </a:lnTo>
                  <a:cubicBezTo>
                    <a:pt x="82423" y="3652393"/>
                    <a:pt x="0" y="3570478"/>
                    <a:pt x="0" y="3469513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0849737" cy="3690493"/>
            </a:xfrm>
            <a:custGeom>
              <a:avLst/>
              <a:gdLst/>
              <a:ahLst/>
              <a:cxnLst/>
              <a:rect l="l" t="t" r="r" b="b"/>
              <a:pathLst>
                <a:path w="10849737" h="3690493">
                  <a:moveTo>
                    <a:pt x="0" y="201930"/>
                  </a:moveTo>
                  <a:cubicBezTo>
                    <a:pt x="0" y="90297"/>
                    <a:pt x="91059" y="0"/>
                    <a:pt x="203200" y="0"/>
                  </a:cubicBezTo>
                  <a:lnTo>
                    <a:pt x="10646537" y="0"/>
                  </a:lnTo>
                  <a:lnTo>
                    <a:pt x="10646537" y="19050"/>
                  </a:lnTo>
                  <a:lnTo>
                    <a:pt x="10646537" y="0"/>
                  </a:lnTo>
                  <a:cubicBezTo>
                    <a:pt x="10758678" y="0"/>
                    <a:pt x="10849737" y="90297"/>
                    <a:pt x="10849737" y="201930"/>
                  </a:cubicBezTo>
                  <a:lnTo>
                    <a:pt x="10830687" y="201930"/>
                  </a:lnTo>
                  <a:lnTo>
                    <a:pt x="10849737" y="201930"/>
                  </a:lnTo>
                  <a:lnTo>
                    <a:pt x="10849737" y="3488563"/>
                  </a:lnTo>
                  <a:lnTo>
                    <a:pt x="10830687" y="3488563"/>
                  </a:lnTo>
                  <a:lnTo>
                    <a:pt x="10849737" y="3488563"/>
                  </a:lnTo>
                  <a:cubicBezTo>
                    <a:pt x="10849737" y="3600196"/>
                    <a:pt x="10758678" y="3690493"/>
                    <a:pt x="10646537" y="3690493"/>
                  </a:cubicBezTo>
                  <a:lnTo>
                    <a:pt x="10646537" y="3671443"/>
                  </a:lnTo>
                  <a:lnTo>
                    <a:pt x="10646537" y="3690493"/>
                  </a:lnTo>
                  <a:lnTo>
                    <a:pt x="203200" y="3690493"/>
                  </a:lnTo>
                  <a:lnTo>
                    <a:pt x="203200" y="3671443"/>
                  </a:lnTo>
                  <a:lnTo>
                    <a:pt x="203200" y="3690493"/>
                  </a:lnTo>
                  <a:cubicBezTo>
                    <a:pt x="91059" y="3690493"/>
                    <a:pt x="0" y="3600196"/>
                    <a:pt x="0" y="3488563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3488563"/>
                  </a:lnTo>
                  <a:lnTo>
                    <a:pt x="19050" y="3488563"/>
                  </a:lnTo>
                  <a:lnTo>
                    <a:pt x="38100" y="3488563"/>
                  </a:lnTo>
                  <a:cubicBezTo>
                    <a:pt x="38100" y="3578860"/>
                    <a:pt x="111887" y="3652393"/>
                    <a:pt x="203200" y="3652393"/>
                  </a:cubicBezTo>
                  <a:lnTo>
                    <a:pt x="10646537" y="3652393"/>
                  </a:lnTo>
                  <a:cubicBezTo>
                    <a:pt x="10737850" y="3652393"/>
                    <a:pt x="10811637" y="3578860"/>
                    <a:pt x="10811637" y="3488563"/>
                  </a:cubicBezTo>
                  <a:lnTo>
                    <a:pt x="10811637" y="201930"/>
                  </a:lnTo>
                  <a:cubicBezTo>
                    <a:pt x="10811637" y="111633"/>
                    <a:pt x="10737850" y="38100"/>
                    <a:pt x="10646537" y="38100"/>
                  </a:cubicBezTo>
                  <a:lnTo>
                    <a:pt x="203200" y="38100"/>
                  </a:lnTo>
                  <a:lnTo>
                    <a:pt x="203200" y="19050"/>
                  </a:lnTo>
                  <a:lnTo>
                    <a:pt x="203200" y="38100"/>
                  </a:lnTo>
                  <a:cubicBezTo>
                    <a:pt x="111887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6120" y="3797056"/>
            <a:ext cx="114300" cy="2739333"/>
            <a:chOff x="0" y="0"/>
            <a:chExt cx="152400" cy="36524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2400" cy="3652393"/>
            </a:xfrm>
            <a:custGeom>
              <a:avLst/>
              <a:gdLst/>
              <a:ahLst/>
              <a:cxnLst/>
              <a:rect l="l" t="t" r="r" b="b"/>
              <a:pathLst>
                <a:path w="152400" h="3652393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137160" y="0"/>
                  </a:lnTo>
                  <a:cubicBezTo>
                    <a:pt x="145542" y="0"/>
                    <a:pt x="152400" y="6858"/>
                    <a:pt x="152400" y="15240"/>
                  </a:cubicBezTo>
                  <a:lnTo>
                    <a:pt x="152400" y="3637153"/>
                  </a:lnTo>
                  <a:cubicBezTo>
                    <a:pt x="152400" y="3645535"/>
                    <a:pt x="145542" y="3652393"/>
                    <a:pt x="137160" y="3652393"/>
                  </a:cubicBezTo>
                  <a:lnTo>
                    <a:pt x="15240" y="3652393"/>
                  </a:lnTo>
                  <a:cubicBezTo>
                    <a:pt x="6858" y="3652393"/>
                    <a:pt x="0" y="3645535"/>
                    <a:pt x="0" y="3637153"/>
                  </a:cubicBez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90342" y="4077443"/>
            <a:ext cx="3267227" cy="41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499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Local Variation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0342" y="4563513"/>
            <a:ext cx="7443187" cy="168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Local variation in how neighbourhood arrangements are structured, with funding and service delivery structured with greater local flexibility depending on ICB decisions, contractual routes and local arrangements.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250118" y="3782768"/>
            <a:ext cx="8137474" cy="2767908"/>
            <a:chOff x="0" y="0"/>
            <a:chExt cx="10849966" cy="3690544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10811891" cy="3652393"/>
            </a:xfrm>
            <a:custGeom>
              <a:avLst/>
              <a:gdLst/>
              <a:ahLst/>
              <a:cxnLst/>
              <a:rect l="l" t="t" r="r" b="b"/>
              <a:pathLst>
                <a:path w="10811891" h="3652393">
                  <a:moveTo>
                    <a:pt x="0" y="182880"/>
                  </a:moveTo>
                  <a:cubicBezTo>
                    <a:pt x="0" y="81915"/>
                    <a:pt x="82423" y="0"/>
                    <a:pt x="184150" y="0"/>
                  </a:cubicBezTo>
                  <a:lnTo>
                    <a:pt x="10627741" y="0"/>
                  </a:lnTo>
                  <a:cubicBezTo>
                    <a:pt x="10729468" y="0"/>
                    <a:pt x="10811891" y="81915"/>
                    <a:pt x="10811891" y="182880"/>
                  </a:cubicBezTo>
                  <a:lnTo>
                    <a:pt x="10811891" y="3469513"/>
                  </a:lnTo>
                  <a:cubicBezTo>
                    <a:pt x="10811891" y="3570478"/>
                    <a:pt x="10729468" y="3652393"/>
                    <a:pt x="10627741" y="3652393"/>
                  </a:cubicBezTo>
                  <a:lnTo>
                    <a:pt x="184150" y="3652393"/>
                  </a:lnTo>
                  <a:cubicBezTo>
                    <a:pt x="82423" y="3652393"/>
                    <a:pt x="0" y="3570478"/>
                    <a:pt x="0" y="3469513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0849991" cy="3690493"/>
            </a:xfrm>
            <a:custGeom>
              <a:avLst/>
              <a:gdLst/>
              <a:ahLst/>
              <a:cxnLst/>
              <a:rect l="l" t="t" r="r" b="b"/>
              <a:pathLst>
                <a:path w="10849991" h="3690493">
                  <a:moveTo>
                    <a:pt x="0" y="201930"/>
                  </a:moveTo>
                  <a:cubicBezTo>
                    <a:pt x="0" y="90297"/>
                    <a:pt x="91059" y="0"/>
                    <a:pt x="203200" y="0"/>
                  </a:cubicBezTo>
                  <a:lnTo>
                    <a:pt x="10646791" y="0"/>
                  </a:lnTo>
                  <a:lnTo>
                    <a:pt x="10646791" y="19050"/>
                  </a:lnTo>
                  <a:lnTo>
                    <a:pt x="10646791" y="0"/>
                  </a:lnTo>
                  <a:cubicBezTo>
                    <a:pt x="10758932" y="0"/>
                    <a:pt x="10849991" y="90297"/>
                    <a:pt x="10849991" y="201930"/>
                  </a:cubicBezTo>
                  <a:lnTo>
                    <a:pt x="10830941" y="201930"/>
                  </a:lnTo>
                  <a:lnTo>
                    <a:pt x="10849991" y="201930"/>
                  </a:lnTo>
                  <a:lnTo>
                    <a:pt x="10849991" y="3488563"/>
                  </a:lnTo>
                  <a:lnTo>
                    <a:pt x="10830941" y="3488563"/>
                  </a:lnTo>
                  <a:lnTo>
                    <a:pt x="10849991" y="3488563"/>
                  </a:lnTo>
                  <a:cubicBezTo>
                    <a:pt x="10849991" y="3600196"/>
                    <a:pt x="10758932" y="3690493"/>
                    <a:pt x="10646791" y="3690493"/>
                  </a:cubicBezTo>
                  <a:lnTo>
                    <a:pt x="10646791" y="3671443"/>
                  </a:lnTo>
                  <a:lnTo>
                    <a:pt x="10646791" y="3690493"/>
                  </a:lnTo>
                  <a:lnTo>
                    <a:pt x="203200" y="3690493"/>
                  </a:lnTo>
                  <a:lnTo>
                    <a:pt x="203200" y="3671443"/>
                  </a:lnTo>
                  <a:lnTo>
                    <a:pt x="203200" y="3690493"/>
                  </a:lnTo>
                  <a:cubicBezTo>
                    <a:pt x="91059" y="3690493"/>
                    <a:pt x="0" y="3600196"/>
                    <a:pt x="0" y="3488563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3488563"/>
                  </a:lnTo>
                  <a:lnTo>
                    <a:pt x="19050" y="3488563"/>
                  </a:lnTo>
                  <a:lnTo>
                    <a:pt x="38100" y="3488563"/>
                  </a:lnTo>
                  <a:cubicBezTo>
                    <a:pt x="38100" y="3578860"/>
                    <a:pt x="111887" y="3652393"/>
                    <a:pt x="203200" y="3652393"/>
                  </a:cubicBezTo>
                  <a:lnTo>
                    <a:pt x="10646791" y="3652393"/>
                  </a:lnTo>
                  <a:cubicBezTo>
                    <a:pt x="10738104" y="3652393"/>
                    <a:pt x="10811891" y="3578860"/>
                    <a:pt x="10811891" y="3488563"/>
                  </a:cubicBezTo>
                  <a:lnTo>
                    <a:pt x="10811891" y="201930"/>
                  </a:lnTo>
                  <a:cubicBezTo>
                    <a:pt x="10811891" y="111633"/>
                    <a:pt x="10738104" y="38100"/>
                    <a:pt x="10646791" y="38100"/>
                  </a:cubicBezTo>
                  <a:lnTo>
                    <a:pt x="203200" y="38100"/>
                  </a:lnTo>
                  <a:lnTo>
                    <a:pt x="203200" y="19050"/>
                  </a:lnTo>
                  <a:lnTo>
                    <a:pt x="203200" y="38100"/>
                  </a:lnTo>
                  <a:cubicBezTo>
                    <a:pt x="111887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35831" y="3797056"/>
            <a:ext cx="114300" cy="2739333"/>
            <a:chOff x="0" y="0"/>
            <a:chExt cx="152400" cy="365244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2400" cy="3652393"/>
            </a:xfrm>
            <a:custGeom>
              <a:avLst/>
              <a:gdLst/>
              <a:ahLst/>
              <a:cxnLst/>
              <a:rect l="l" t="t" r="r" b="b"/>
              <a:pathLst>
                <a:path w="152400" h="3652393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137160" y="0"/>
                  </a:lnTo>
                  <a:cubicBezTo>
                    <a:pt x="145542" y="0"/>
                    <a:pt x="152400" y="6858"/>
                    <a:pt x="152400" y="15240"/>
                  </a:cubicBezTo>
                  <a:lnTo>
                    <a:pt x="152400" y="3637153"/>
                  </a:lnTo>
                  <a:cubicBezTo>
                    <a:pt x="152400" y="3645535"/>
                    <a:pt x="145542" y="3652393"/>
                    <a:pt x="137160" y="3652393"/>
                  </a:cubicBezTo>
                  <a:lnTo>
                    <a:pt x="15240" y="3652393"/>
                  </a:lnTo>
                  <a:cubicBezTo>
                    <a:pt x="6858" y="3652393"/>
                    <a:pt x="0" y="3645535"/>
                    <a:pt x="0" y="3637153"/>
                  </a:cubicBez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640043" y="4077443"/>
            <a:ext cx="3267227" cy="41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499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Services at Scale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640043" y="4563513"/>
            <a:ext cx="7443340" cy="128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Services may be delivered at scale across a neighbourhood footprint, with collaboration involving wider organisations — community providers, trusts, voluntary sector.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00408" y="6763045"/>
            <a:ext cx="8137331" cy="2767908"/>
            <a:chOff x="0" y="0"/>
            <a:chExt cx="10849775" cy="3690544"/>
          </a:xfrm>
        </p:grpSpPr>
        <p:sp>
          <p:nvSpPr>
            <p:cNvPr id="27" name="Freeform 27"/>
            <p:cNvSpPr/>
            <p:nvPr/>
          </p:nvSpPr>
          <p:spPr>
            <a:xfrm>
              <a:off x="19050" y="19050"/>
              <a:ext cx="10811637" cy="3652393"/>
            </a:xfrm>
            <a:custGeom>
              <a:avLst/>
              <a:gdLst/>
              <a:ahLst/>
              <a:cxnLst/>
              <a:rect l="l" t="t" r="r" b="b"/>
              <a:pathLst>
                <a:path w="10811637" h="3652393">
                  <a:moveTo>
                    <a:pt x="0" y="182880"/>
                  </a:moveTo>
                  <a:cubicBezTo>
                    <a:pt x="0" y="81915"/>
                    <a:pt x="82423" y="0"/>
                    <a:pt x="184150" y="0"/>
                  </a:cubicBezTo>
                  <a:lnTo>
                    <a:pt x="10627487" y="0"/>
                  </a:lnTo>
                  <a:cubicBezTo>
                    <a:pt x="10729214" y="0"/>
                    <a:pt x="10811637" y="81915"/>
                    <a:pt x="10811637" y="182880"/>
                  </a:cubicBezTo>
                  <a:lnTo>
                    <a:pt x="10811637" y="3469513"/>
                  </a:lnTo>
                  <a:cubicBezTo>
                    <a:pt x="10811637" y="3570478"/>
                    <a:pt x="10729214" y="3652393"/>
                    <a:pt x="10627487" y="3652393"/>
                  </a:cubicBezTo>
                  <a:lnTo>
                    <a:pt x="184150" y="3652393"/>
                  </a:lnTo>
                  <a:cubicBezTo>
                    <a:pt x="82423" y="3652393"/>
                    <a:pt x="0" y="3570478"/>
                    <a:pt x="0" y="3469513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0849737" cy="3690493"/>
            </a:xfrm>
            <a:custGeom>
              <a:avLst/>
              <a:gdLst/>
              <a:ahLst/>
              <a:cxnLst/>
              <a:rect l="l" t="t" r="r" b="b"/>
              <a:pathLst>
                <a:path w="10849737" h="3690493">
                  <a:moveTo>
                    <a:pt x="0" y="201930"/>
                  </a:moveTo>
                  <a:cubicBezTo>
                    <a:pt x="0" y="90297"/>
                    <a:pt x="91059" y="0"/>
                    <a:pt x="203200" y="0"/>
                  </a:cubicBezTo>
                  <a:lnTo>
                    <a:pt x="10646537" y="0"/>
                  </a:lnTo>
                  <a:lnTo>
                    <a:pt x="10646537" y="19050"/>
                  </a:lnTo>
                  <a:lnTo>
                    <a:pt x="10646537" y="0"/>
                  </a:lnTo>
                  <a:cubicBezTo>
                    <a:pt x="10758678" y="0"/>
                    <a:pt x="10849737" y="90297"/>
                    <a:pt x="10849737" y="201930"/>
                  </a:cubicBezTo>
                  <a:lnTo>
                    <a:pt x="10830687" y="201930"/>
                  </a:lnTo>
                  <a:lnTo>
                    <a:pt x="10849737" y="201930"/>
                  </a:lnTo>
                  <a:lnTo>
                    <a:pt x="10849737" y="3488563"/>
                  </a:lnTo>
                  <a:lnTo>
                    <a:pt x="10830687" y="3488563"/>
                  </a:lnTo>
                  <a:lnTo>
                    <a:pt x="10849737" y="3488563"/>
                  </a:lnTo>
                  <a:cubicBezTo>
                    <a:pt x="10849737" y="3600196"/>
                    <a:pt x="10758678" y="3690493"/>
                    <a:pt x="10646537" y="3690493"/>
                  </a:cubicBezTo>
                  <a:lnTo>
                    <a:pt x="10646537" y="3671443"/>
                  </a:lnTo>
                  <a:lnTo>
                    <a:pt x="10646537" y="3690493"/>
                  </a:lnTo>
                  <a:lnTo>
                    <a:pt x="203200" y="3690493"/>
                  </a:lnTo>
                  <a:lnTo>
                    <a:pt x="203200" y="3671443"/>
                  </a:lnTo>
                  <a:lnTo>
                    <a:pt x="203200" y="3690493"/>
                  </a:lnTo>
                  <a:cubicBezTo>
                    <a:pt x="91059" y="3690493"/>
                    <a:pt x="0" y="3600196"/>
                    <a:pt x="0" y="3488563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3488563"/>
                  </a:lnTo>
                  <a:lnTo>
                    <a:pt x="19050" y="3488563"/>
                  </a:lnTo>
                  <a:lnTo>
                    <a:pt x="38100" y="3488563"/>
                  </a:lnTo>
                  <a:cubicBezTo>
                    <a:pt x="38100" y="3578860"/>
                    <a:pt x="111887" y="3652393"/>
                    <a:pt x="203200" y="3652393"/>
                  </a:cubicBezTo>
                  <a:lnTo>
                    <a:pt x="10646537" y="3652393"/>
                  </a:lnTo>
                  <a:cubicBezTo>
                    <a:pt x="10737850" y="3652393"/>
                    <a:pt x="10811637" y="3578860"/>
                    <a:pt x="10811637" y="3488563"/>
                  </a:cubicBezTo>
                  <a:lnTo>
                    <a:pt x="10811637" y="201930"/>
                  </a:lnTo>
                  <a:cubicBezTo>
                    <a:pt x="10811637" y="111633"/>
                    <a:pt x="10737850" y="38100"/>
                    <a:pt x="10646537" y="38100"/>
                  </a:cubicBezTo>
                  <a:lnTo>
                    <a:pt x="203200" y="38100"/>
                  </a:lnTo>
                  <a:lnTo>
                    <a:pt x="203200" y="19050"/>
                  </a:lnTo>
                  <a:lnTo>
                    <a:pt x="203200" y="38100"/>
                  </a:lnTo>
                  <a:cubicBezTo>
                    <a:pt x="111887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86120" y="6777333"/>
            <a:ext cx="114300" cy="2739333"/>
            <a:chOff x="0" y="0"/>
            <a:chExt cx="152400" cy="365244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2400" cy="3652393"/>
            </a:xfrm>
            <a:custGeom>
              <a:avLst/>
              <a:gdLst/>
              <a:ahLst/>
              <a:cxnLst/>
              <a:rect l="l" t="t" r="r" b="b"/>
              <a:pathLst>
                <a:path w="152400" h="3652393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137160" y="0"/>
                  </a:lnTo>
                  <a:cubicBezTo>
                    <a:pt x="145542" y="0"/>
                    <a:pt x="152400" y="6858"/>
                    <a:pt x="152400" y="15240"/>
                  </a:cubicBezTo>
                  <a:lnTo>
                    <a:pt x="152400" y="3637153"/>
                  </a:lnTo>
                  <a:cubicBezTo>
                    <a:pt x="152400" y="3645535"/>
                    <a:pt x="145542" y="3652393"/>
                    <a:pt x="137160" y="3652393"/>
                  </a:cubicBezTo>
                  <a:lnTo>
                    <a:pt x="15240" y="3652393"/>
                  </a:lnTo>
                  <a:cubicBezTo>
                    <a:pt x="6858" y="3652393"/>
                    <a:pt x="0" y="3645535"/>
                    <a:pt x="0" y="3637153"/>
                  </a:cubicBez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90342" y="7057730"/>
            <a:ext cx="4182218" cy="41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499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Significant Local Variation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0342" y="7543800"/>
            <a:ext cx="7443187" cy="168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Local arrangements will vary significantly between ICB areas. NHS England's neighbourhood health framework sets out foundational steps in 2026/27, with local neighbourhood health plans being developed for 2027/28.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250118" y="6763045"/>
            <a:ext cx="8137474" cy="2767908"/>
            <a:chOff x="0" y="0"/>
            <a:chExt cx="10849966" cy="3690544"/>
          </a:xfrm>
        </p:grpSpPr>
        <p:sp>
          <p:nvSpPr>
            <p:cNvPr id="34" name="Freeform 34"/>
            <p:cNvSpPr/>
            <p:nvPr/>
          </p:nvSpPr>
          <p:spPr>
            <a:xfrm>
              <a:off x="19050" y="19050"/>
              <a:ext cx="10811891" cy="3652393"/>
            </a:xfrm>
            <a:custGeom>
              <a:avLst/>
              <a:gdLst/>
              <a:ahLst/>
              <a:cxnLst/>
              <a:rect l="l" t="t" r="r" b="b"/>
              <a:pathLst>
                <a:path w="10811891" h="3652393">
                  <a:moveTo>
                    <a:pt x="0" y="182880"/>
                  </a:moveTo>
                  <a:cubicBezTo>
                    <a:pt x="0" y="81915"/>
                    <a:pt x="82423" y="0"/>
                    <a:pt x="184150" y="0"/>
                  </a:cubicBezTo>
                  <a:lnTo>
                    <a:pt x="10627741" y="0"/>
                  </a:lnTo>
                  <a:cubicBezTo>
                    <a:pt x="10729468" y="0"/>
                    <a:pt x="10811891" y="81915"/>
                    <a:pt x="10811891" y="182880"/>
                  </a:cubicBezTo>
                  <a:lnTo>
                    <a:pt x="10811891" y="3469513"/>
                  </a:lnTo>
                  <a:cubicBezTo>
                    <a:pt x="10811891" y="3570478"/>
                    <a:pt x="10729468" y="3652393"/>
                    <a:pt x="10627741" y="3652393"/>
                  </a:cubicBezTo>
                  <a:lnTo>
                    <a:pt x="184150" y="3652393"/>
                  </a:lnTo>
                  <a:cubicBezTo>
                    <a:pt x="82423" y="3652393"/>
                    <a:pt x="0" y="3570478"/>
                    <a:pt x="0" y="3469513"/>
                  </a:cubicBez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0849991" cy="3690493"/>
            </a:xfrm>
            <a:custGeom>
              <a:avLst/>
              <a:gdLst/>
              <a:ahLst/>
              <a:cxnLst/>
              <a:rect l="l" t="t" r="r" b="b"/>
              <a:pathLst>
                <a:path w="10849991" h="3690493">
                  <a:moveTo>
                    <a:pt x="0" y="201930"/>
                  </a:moveTo>
                  <a:cubicBezTo>
                    <a:pt x="0" y="90297"/>
                    <a:pt x="91059" y="0"/>
                    <a:pt x="203200" y="0"/>
                  </a:cubicBezTo>
                  <a:lnTo>
                    <a:pt x="10646791" y="0"/>
                  </a:lnTo>
                  <a:lnTo>
                    <a:pt x="10646791" y="19050"/>
                  </a:lnTo>
                  <a:lnTo>
                    <a:pt x="10646791" y="0"/>
                  </a:lnTo>
                  <a:cubicBezTo>
                    <a:pt x="10758932" y="0"/>
                    <a:pt x="10849991" y="90297"/>
                    <a:pt x="10849991" y="201930"/>
                  </a:cubicBezTo>
                  <a:lnTo>
                    <a:pt x="10830941" y="201930"/>
                  </a:lnTo>
                  <a:lnTo>
                    <a:pt x="10849991" y="201930"/>
                  </a:lnTo>
                  <a:lnTo>
                    <a:pt x="10849991" y="3488563"/>
                  </a:lnTo>
                  <a:lnTo>
                    <a:pt x="10830941" y="3488563"/>
                  </a:lnTo>
                  <a:lnTo>
                    <a:pt x="10849991" y="3488563"/>
                  </a:lnTo>
                  <a:cubicBezTo>
                    <a:pt x="10849991" y="3600196"/>
                    <a:pt x="10758932" y="3690493"/>
                    <a:pt x="10646791" y="3690493"/>
                  </a:cubicBezTo>
                  <a:lnTo>
                    <a:pt x="10646791" y="3671443"/>
                  </a:lnTo>
                  <a:lnTo>
                    <a:pt x="10646791" y="3690493"/>
                  </a:lnTo>
                  <a:lnTo>
                    <a:pt x="203200" y="3690493"/>
                  </a:lnTo>
                  <a:lnTo>
                    <a:pt x="203200" y="3671443"/>
                  </a:lnTo>
                  <a:lnTo>
                    <a:pt x="203200" y="3690493"/>
                  </a:lnTo>
                  <a:cubicBezTo>
                    <a:pt x="91059" y="3690493"/>
                    <a:pt x="0" y="3600196"/>
                    <a:pt x="0" y="3488563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3488563"/>
                  </a:lnTo>
                  <a:lnTo>
                    <a:pt x="19050" y="3488563"/>
                  </a:lnTo>
                  <a:lnTo>
                    <a:pt x="38100" y="3488563"/>
                  </a:lnTo>
                  <a:cubicBezTo>
                    <a:pt x="38100" y="3578860"/>
                    <a:pt x="111887" y="3652393"/>
                    <a:pt x="203200" y="3652393"/>
                  </a:cubicBezTo>
                  <a:lnTo>
                    <a:pt x="10646791" y="3652393"/>
                  </a:lnTo>
                  <a:cubicBezTo>
                    <a:pt x="10738104" y="3652393"/>
                    <a:pt x="10811891" y="3578860"/>
                    <a:pt x="10811891" y="3488563"/>
                  </a:cubicBezTo>
                  <a:lnTo>
                    <a:pt x="10811891" y="201930"/>
                  </a:lnTo>
                  <a:cubicBezTo>
                    <a:pt x="10811891" y="111633"/>
                    <a:pt x="10738104" y="38100"/>
                    <a:pt x="10646791" y="38100"/>
                  </a:cubicBezTo>
                  <a:lnTo>
                    <a:pt x="203200" y="38100"/>
                  </a:lnTo>
                  <a:lnTo>
                    <a:pt x="203200" y="19050"/>
                  </a:lnTo>
                  <a:lnTo>
                    <a:pt x="203200" y="38100"/>
                  </a:lnTo>
                  <a:cubicBezTo>
                    <a:pt x="111887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D0CA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235831" y="6777333"/>
            <a:ext cx="114300" cy="2739333"/>
            <a:chOff x="0" y="0"/>
            <a:chExt cx="152400" cy="365244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2400" cy="3652393"/>
            </a:xfrm>
            <a:custGeom>
              <a:avLst/>
              <a:gdLst/>
              <a:ahLst/>
              <a:cxnLst/>
              <a:rect l="l" t="t" r="r" b="b"/>
              <a:pathLst>
                <a:path w="152400" h="3652393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137160" y="0"/>
                  </a:lnTo>
                  <a:cubicBezTo>
                    <a:pt x="145542" y="0"/>
                    <a:pt x="152400" y="6858"/>
                    <a:pt x="152400" y="15240"/>
                  </a:cubicBezTo>
                  <a:lnTo>
                    <a:pt x="152400" y="3637153"/>
                  </a:lnTo>
                  <a:cubicBezTo>
                    <a:pt x="152400" y="3645535"/>
                    <a:pt x="145542" y="3652393"/>
                    <a:pt x="137160" y="3652393"/>
                  </a:cubicBezTo>
                  <a:lnTo>
                    <a:pt x="15240" y="3652393"/>
                  </a:lnTo>
                  <a:cubicBezTo>
                    <a:pt x="6858" y="3652393"/>
                    <a:pt x="0" y="3645535"/>
                    <a:pt x="0" y="3637153"/>
                  </a:cubicBezTo>
                  <a:close/>
                </a:path>
              </a:pathLst>
            </a:custGeom>
            <a:solidFill>
              <a:srgbClr val="1B1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640043" y="7057730"/>
            <a:ext cx="3804790" cy="41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499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No Single Settled Model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640043" y="7543800"/>
            <a:ext cx="7443340" cy="128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There is not yet a single settled national operating model. The framework describes a direction of travel, not a fixed destination.</a:t>
            </a:r>
          </a:p>
        </p:txBody>
      </p:sp>
      <p:sp>
        <p:nvSpPr>
          <p:cNvPr id="40" name="Freeform 40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577" y="1045216"/>
            <a:ext cx="14220082" cy="83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5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Two Routes That May Shape the Money Flow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6577" y="2042960"/>
            <a:ext cx="16458600" cy="47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These are developing models. Local arrangements will determine which applies in each area.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26577" y="2758973"/>
            <a:ext cx="8286750" cy="5413924"/>
            <a:chOff x="0" y="0"/>
            <a:chExt cx="11049000" cy="72185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49000" cy="7218680"/>
            </a:xfrm>
            <a:custGeom>
              <a:avLst/>
              <a:gdLst/>
              <a:ahLst/>
              <a:cxnLst/>
              <a:rect l="l" t="t" r="r" b="b"/>
              <a:pathLst>
                <a:path w="11049000" h="7218680">
                  <a:moveTo>
                    <a:pt x="0" y="52324"/>
                  </a:moveTo>
                  <a:cubicBezTo>
                    <a:pt x="0" y="23368"/>
                    <a:pt x="23368" y="0"/>
                    <a:pt x="52324" y="0"/>
                  </a:cubicBezTo>
                  <a:lnTo>
                    <a:pt x="10996676" y="0"/>
                  </a:lnTo>
                  <a:cubicBezTo>
                    <a:pt x="11025632" y="0"/>
                    <a:pt x="11049000" y="23368"/>
                    <a:pt x="11049000" y="52324"/>
                  </a:cubicBezTo>
                  <a:lnTo>
                    <a:pt x="11049000" y="7166356"/>
                  </a:lnTo>
                  <a:cubicBezTo>
                    <a:pt x="11049000" y="7195186"/>
                    <a:pt x="11025632" y="7218680"/>
                    <a:pt x="10996676" y="7218680"/>
                  </a:cubicBezTo>
                  <a:lnTo>
                    <a:pt x="52324" y="7218680"/>
                  </a:lnTo>
                  <a:cubicBezTo>
                    <a:pt x="23495" y="7218680"/>
                    <a:pt x="0" y="7195313"/>
                    <a:pt x="0" y="7166356"/>
                  </a:cubicBezTo>
                  <a:close/>
                </a:path>
              </a:pathLst>
            </a:custGeom>
            <a:solidFill>
              <a:srgbClr val="1B1747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87923" y="2980877"/>
            <a:ext cx="7764066" cy="99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30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Route 1: Local Variation Within the Network Contract DES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7923" y="4144566"/>
            <a:ext cx="7764066" cy="3140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May allow more flexibility in how PCN and network funding is structured locally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Formal process, subject to criteria and agreed routes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 existing PCN contractual framework remains the route through which the variation operates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Accountability still needs to be clearly defined between member practices, the nominated payee and the ICB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72317" y="2980877"/>
            <a:ext cx="7910512" cy="99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30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Route 2: Separate Neighbourhood Delivery or Contracting Models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72317" y="4144566"/>
            <a:ext cx="7910512" cy="394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May involve Single Neighbourhood Providers, Multi-Neighbourhood Providers or other locally agreed structures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Depends on ICB commissioning decisions and how systems develop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NHS England has described SNPs and MNPs as developing models — not yet the settled contracting structure for most local areas</a:t>
            </a:r>
          </a:p>
          <a:p>
            <a:pPr marL="482600" lvl="1" indent="-241300" algn="l">
              <a:lnSpc>
                <a:spcPts val="3100"/>
              </a:lnSpc>
              <a:buFont typeface="Arial"/>
              <a:buChar char="•"/>
            </a:pPr>
            <a:r>
              <a:rPr lang="en-US" sz="20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Creates new fund-holding, staffing and accountability questions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14695" y="8443912"/>
            <a:ext cx="16458600" cy="1055494"/>
            <a:chOff x="0" y="0"/>
            <a:chExt cx="21944800" cy="14073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944837" cy="1407287"/>
            </a:xfrm>
            <a:custGeom>
              <a:avLst/>
              <a:gdLst/>
              <a:ahLst/>
              <a:cxnLst/>
              <a:rect l="l" t="t" r="r" b="b"/>
              <a:pathLst>
                <a:path w="21944837" h="1407287">
                  <a:moveTo>
                    <a:pt x="0" y="15240"/>
                  </a:moveTo>
                  <a:cubicBezTo>
                    <a:pt x="0" y="6858"/>
                    <a:pt x="6858" y="0"/>
                    <a:pt x="15240" y="0"/>
                  </a:cubicBezTo>
                  <a:lnTo>
                    <a:pt x="21929598" y="0"/>
                  </a:lnTo>
                  <a:cubicBezTo>
                    <a:pt x="21937980" y="0"/>
                    <a:pt x="21944837" y="6858"/>
                    <a:pt x="21944837" y="15240"/>
                  </a:cubicBezTo>
                  <a:lnTo>
                    <a:pt x="21944837" y="1392047"/>
                  </a:lnTo>
                  <a:cubicBezTo>
                    <a:pt x="21944837" y="1400429"/>
                    <a:pt x="21937980" y="1407287"/>
                    <a:pt x="21929598" y="1407287"/>
                  </a:cubicBezTo>
                  <a:lnTo>
                    <a:pt x="15240" y="1407287"/>
                  </a:lnTo>
                  <a:cubicBezTo>
                    <a:pt x="6858" y="1407287"/>
                    <a:pt x="0" y="1400429"/>
                    <a:pt x="0" y="1392047"/>
                  </a:cubicBezTo>
                  <a:close/>
                </a:path>
              </a:pathLst>
            </a:custGeom>
            <a:solidFill>
              <a:srgbClr val="FCF2B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76042" y="8837114"/>
            <a:ext cx="326679" cy="261337"/>
            <a:chOff x="0" y="0"/>
            <a:chExt cx="435572" cy="348450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435610" cy="348488"/>
            </a:xfrm>
            <a:custGeom>
              <a:avLst/>
              <a:gdLst/>
              <a:ahLst/>
              <a:cxnLst/>
              <a:rect l="l" t="t" r="r" b="b"/>
              <a:pathLst>
                <a:path w="435610" h="348488">
                  <a:moveTo>
                    <a:pt x="0" y="0"/>
                  </a:moveTo>
                  <a:lnTo>
                    <a:pt x="435610" y="0"/>
                  </a:lnTo>
                  <a:lnTo>
                    <a:pt x="435610" y="348488"/>
                  </a:lnTo>
                  <a:lnTo>
                    <a:pt x="0" y="348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70" r="-361" b="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674526" y="8732715"/>
            <a:ext cx="15347899" cy="47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Both routes create financial complexity. Neither route removes the need for governance.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0038" y="568677"/>
            <a:ext cx="14815274" cy="1557037"/>
            <a:chOff x="0" y="0"/>
            <a:chExt cx="19753699" cy="2076049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11328905" cy="901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70"/>
                </a:lnSpc>
              </a:pPr>
              <a:r>
                <a:rPr lang="en-US" sz="4399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Funding and Reporting Flow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106500"/>
              <a:ext cx="19753699" cy="969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3"/>
                </a:lnSpc>
              </a:pPr>
              <a:r>
                <a:rPr lang="en-US" sz="2199" i="1">
                  <a:solidFill>
                    <a:srgbClr val="1B1747"/>
                  </a:solidFill>
                  <a:latin typeface="Inter Italics"/>
                  <a:ea typeface="Inter Italics"/>
                  <a:cs typeface="Inter Italics"/>
                  <a:sym typeface="Inter Italics"/>
                </a:rPr>
                <a:t>Every additional organisation creates another payment route, another reporting expectation, and another point where money can be delayed, disputed or lost.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45666" y="2125713"/>
            <a:ext cx="8996515" cy="7141521"/>
            <a:chOff x="0" y="0"/>
            <a:chExt cx="11995353" cy="9522028"/>
          </a:xfrm>
        </p:grpSpPr>
        <p:sp>
          <p:nvSpPr>
            <p:cNvPr id="6" name="Freeform 6" descr="preencoded.png"/>
            <p:cNvSpPr/>
            <p:nvPr/>
          </p:nvSpPr>
          <p:spPr>
            <a:xfrm>
              <a:off x="0" y="0"/>
              <a:ext cx="11995404" cy="9522079"/>
            </a:xfrm>
            <a:custGeom>
              <a:avLst/>
              <a:gdLst/>
              <a:ahLst/>
              <a:cxnLst/>
              <a:rect l="l" t="t" r="r" b="b"/>
              <a:pathLst>
                <a:path w="11995404" h="9522079">
                  <a:moveTo>
                    <a:pt x="0" y="0"/>
                  </a:moveTo>
                  <a:lnTo>
                    <a:pt x="11995404" y="0"/>
                  </a:lnTo>
                  <a:lnTo>
                    <a:pt x="11995404" y="9522079"/>
                  </a:lnTo>
                  <a:lnTo>
                    <a:pt x="0" y="9522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" r="-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323717" y="5090865"/>
            <a:ext cx="1616726" cy="112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3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Funding &amp; Reporting Flow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92611" y="2594715"/>
            <a:ext cx="2318499" cy="1113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Commissioning and allocation route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14153" y="3856530"/>
            <a:ext cx="2405167" cy="21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sz="18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ICB oversight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5205" y="2779557"/>
            <a:ext cx="2405167" cy="75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Voluntary sector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18549" y="3319472"/>
            <a:ext cx="2405167" cy="21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sz="18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Third‑sector support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05205" y="7472001"/>
            <a:ext cx="2405167" cy="75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Community providers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05205" y="8364141"/>
            <a:ext cx="2405167" cy="21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sz="18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Local services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4153" y="7533208"/>
            <a:ext cx="2405167" cy="38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Practices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14153" y="8055664"/>
            <a:ext cx="2405167" cy="46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sz="18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Core delivery partners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81662" y="4969278"/>
            <a:ext cx="2457745" cy="75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PCN / neighbourhood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81662" y="5861418"/>
            <a:ext cx="2457745" cy="46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sz="18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Local coordination hub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24542" y="5290899"/>
            <a:ext cx="2457745" cy="38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3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NHS Trusts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24542" y="5813355"/>
            <a:ext cx="2457745" cy="21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sz="18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Specialist care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9391059"/>
            <a:ext cx="14480187" cy="661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6"/>
              </a:lnSpc>
            </a:pPr>
            <a:r>
              <a:rPr lang="en-US" sz="1999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The issue is not whether neighbourhood working is a good idea. The issue is whether the financial structure is strong enough to carry it.</a:t>
            </a:r>
          </a:p>
        </p:txBody>
      </p:sp>
      <p:sp>
        <p:nvSpPr>
          <p:cNvPr id="21" name="Freeform 21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53273" y="389712"/>
            <a:ext cx="6146928" cy="9507576"/>
            <a:chOff x="0" y="0"/>
            <a:chExt cx="6658805" cy="10299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58720" cy="10299319"/>
            </a:xfrm>
            <a:custGeom>
              <a:avLst/>
              <a:gdLst/>
              <a:ahLst/>
              <a:cxnLst/>
              <a:rect l="l" t="t" r="r" b="b"/>
              <a:pathLst>
                <a:path w="6658720" h="10299319">
                  <a:moveTo>
                    <a:pt x="0" y="30099"/>
                  </a:moveTo>
                  <a:cubicBezTo>
                    <a:pt x="0" y="13462"/>
                    <a:pt x="12856" y="0"/>
                    <a:pt x="28743" y="0"/>
                  </a:cubicBezTo>
                  <a:lnTo>
                    <a:pt x="6629977" y="0"/>
                  </a:lnTo>
                  <a:cubicBezTo>
                    <a:pt x="6645864" y="0"/>
                    <a:pt x="6658720" y="13462"/>
                    <a:pt x="6658720" y="30099"/>
                  </a:cubicBezTo>
                  <a:lnTo>
                    <a:pt x="6658720" y="10269220"/>
                  </a:lnTo>
                  <a:cubicBezTo>
                    <a:pt x="6658720" y="10285857"/>
                    <a:pt x="6645864" y="10299319"/>
                    <a:pt x="6629977" y="10299319"/>
                  </a:cubicBezTo>
                  <a:lnTo>
                    <a:pt x="28743" y="10299319"/>
                  </a:lnTo>
                  <a:cubicBezTo>
                    <a:pt x="12856" y="10299319"/>
                    <a:pt x="0" y="10285857"/>
                    <a:pt x="0" y="10269220"/>
                  </a:cubicBezTo>
                  <a:close/>
                </a:path>
              </a:pathLst>
            </a:custGeom>
            <a:solidFill>
              <a:srgbClr val="1B1747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530298" y="469024"/>
            <a:ext cx="2308920" cy="28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PCN World — 4 Steps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530298" y="888334"/>
            <a:ext cx="885149" cy="1112288"/>
            <a:chOff x="0" y="0"/>
            <a:chExt cx="958859" cy="1204912"/>
          </a:xfrm>
        </p:grpSpPr>
        <p:sp>
          <p:nvSpPr>
            <p:cNvPr id="6" name="Freeform 6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509390" y="1054659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Practice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530298" y="2000622"/>
            <a:ext cx="885149" cy="1112288"/>
            <a:chOff x="0" y="0"/>
            <a:chExt cx="958859" cy="1204912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509390" y="2411949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PCN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530298" y="3112910"/>
            <a:ext cx="885149" cy="1112288"/>
            <a:chOff x="0" y="0"/>
            <a:chExt cx="958859" cy="1204912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30298" y="4225198"/>
            <a:ext cx="885149" cy="1112288"/>
            <a:chOff x="0" y="0"/>
            <a:chExt cx="958859" cy="1204912"/>
          </a:xfrm>
        </p:grpSpPr>
        <p:sp>
          <p:nvSpPr>
            <p:cNvPr id="14" name="Freeform 14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509390" y="3518688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Shared Staff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09390" y="4630977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ARRS Claims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15772" y="469024"/>
            <a:ext cx="3531875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Neighbourhood World — 8 Steps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815772" y="888334"/>
            <a:ext cx="885149" cy="1112288"/>
            <a:chOff x="0" y="0"/>
            <a:chExt cx="958859" cy="1204912"/>
          </a:xfrm>
        </p:grpSpPr>
        <p:sp>
          <p:nvSpPr>
            <p:cNvPr id="19" name="Freeform 19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794864" y="1294112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Practice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815772" y="2000622"/>
            <a:ext cx="885149" cy="1112288"/>
            <a:chOff x="0" y="0"/>
            <a:chExt cx="958859" cy="1204912"/>
          </a:xfrm>
        </p:grpSpPr>
        <p:sp>
          <p:nvSpPr>
            <p:cNvPr id="22" name="Freeform 22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794864" y="2406400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PCN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3815772" y="3112910"/>
            <a:ext cx="885149" cy="1112288"/>
            <a:chOff x="0" y="0"/>
            <a:chExt cx="958859" cy="1204912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4794864" y="3518688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ICB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815772" y="4225198"/>
            <a:ext cx="885149" cy="1112288"/>
            <a:chOff x="0" y="0"/>
            <a:chExt cx="958859" cy="1204912"/>
          </a:xfrm>
        </p:grpSpPr>
        <p:sp>
          <p:nvSpPr>
            <p:cNvPr id="28" name="Freeform 28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4785415" y="4630977"/>
            <a:ext cx="2222512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Community Provider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3815772" y="5337487"/>
            <a:ext cx="885149" cy="1112288"/>
            <a:chOff x="0" y="0"/>
            <a:chExt cx="958859" cy="1204912"/>
          </a:xfrm>
        </p:grpSpPr>
        <p:sp>
          <p:nvSpPr>
            <p:cNvPr id="31" name="Freeform 31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794864" y="5743265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Trust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3815772" y="6449775"/>
            <a:ext cx="885149" cy="1112288"/>
            <a:chOff x="0" y="0"/>
            <a:chExt cx="958859" cy="1204912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4794864" y="6855553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Voluntary Sector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3815772" y="7562063"/>
            <a:ext cx="885149" cy="1112288"/>
            <a:chOff x="0" y="0"/>
            <a:chExt cx="958859" cy="1204912"/>
          </a:xfrm>
        </p:grpSpPr>
        <p:sp>
          <p:nvSpPr>
            <p:cNvPr id="37" name="Freeform 37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4785415" y="7967841"/>
            <a:ext cx="2213063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Shared Workforce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3815772" y="8674351"/>
            <a:ext cx="885149" cy="1112288"/>
            <a:chOff x="0" y="0"/>
            <a:chExt cx="958859" cy="1204912"/>
          </a:xfrm>
        </p:grpSpPr>
        <p:sp>
          <p:nvSpPr>
            <p:cNvPr id="40" name="Freeform 40" descr="preencoded.png"/>
            <p:cNvSpPr/>
            <p:nvPr/>
          </p:nvSpPr>
          <p:spPr>
            <a:xfrm>
              <a:off x="0" y="0"/>
              <a:ext cx="958834" cy="1204849"/>
            </a:xfrm>
            <a:custGeom>
              <a:avLst/>
              <a:gdLst/>
              <a:ahLst/>
              <a:cxnLst/>
              <a:rect l="l" t="t" r="r" b="b"/>
              <a:pathLst>
                <a:path w="958834" h="1204849">
                  <a:moveTo>
                    <a:pt x="0" y="0"/>
                  </a:moveTo>
                  <a:lnTo>
                    <a:pt x="958834" y="0"/>
                  </a:lnTo>
                  <a:lnTo>
                    <a:pt x="958834" y="1204849"/>
                  </a:lnTo>
                  <a:lnTo>
                    <a:pt x="0" y="120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248" r="-2250" b="-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785415" y="9078198"/>
            <a:ext cx="3367612" cy="28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723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Neighbourhood Delivery Model</a:t>
            </a:r>
          </a:p>
        </p:txBody>
      </p:sp>
      <p:sp>
        <p:nvSpPr>
          <p:cNvPr id="42" name="Freeform 42"/>
          <p:cNvSpPr/>
          <p:nvPr/>
        </p:nvSpPr>
        <p:spPr>
          <a:xfrm>
            <a:off x="154332" y="8915098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2" y="0"/>
                </a:lnTo>
                <a:lnTo>
                  <a:pt x="2362372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43"/>
          <p:cNvGrpSpPr/>
          <p:nvPr/>
        </p:nvGrpSpPr>
        <p:grpSpPr>
          <a:xfrm>
            <a:off x="79585" y="3002259"/>
            <a:ext cx="7187963" cy="3820798"/>
            <a:chOff x="0" y="0"/>
            <a:chExt cx="9583951" cy="5094397"/>
          </a:xfrm>
        </p:grpSpPr>
        <p:sp>
          <p:nvSpPr>
            <p:cNvPr id="44" name="TextBox 44"/>
            <p:cNvSpPr txBox="1"/>
            <p:nvPr/>
          </p:nvSpPr>
          <p:spPr>
            <a:xfrm>
              <a:off x="55524" y="-28575"/>
              <a:ext cx="9290542" cy="186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77"/>
                </a:lnSpc>
              </a:pPr>
              <a:r>
                <a:rPr lang="en-US" sz="4371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The Old Problem Becomes Bigger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5524" y="2312401"/>
              <a:ext cx="9290542" cy="746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25"/>
                </a:lnSpc>
              </a:pPr>
              <a:r>
                <a:rPr lang="en-US" sz="1748" i="1">
                  <a:solidFill>
                    <a:srgbClr val="1B1747"/>
                  </a:solidFill>
                  <a:latin typeface="Inter Italics"/>
                  <a:ea typeface="Inter Italics"/>
                  <a:cs typeface="Inter Italics"/>
                  <a:sym typeface="Inter Italics"/>
                </a:rPr>
                <a:t>Neighbourhood working does not create entirely new governance problems. It scales the ones PCNs already have.</a:t>
              </a: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0" y="3556212"/>
              <a:ext cx="9290542" cy="1538185"/>
              <a:chOff x="0" y="0"/>
              <a:chExt cx="8500156" cy="14073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500194" cy="1407287"/>
              </a:xfrm>
              <a:custGeom>
                <a:avLst/>
                <a:gdLst/>
                <a:ahLst/>
                <a:cxnLst/>
                <a:rect l="l" t="t" r="r" b="b"/>
                <a:pathLst>
                  <a:path w="8500194" h="1407287">
                    <a:moveTo>
                      <a:pt x="0" y="15240"/>
                    </a:moveTo>
                    <a:cubicBezTo>
                      <a:pt x="0" y="6858"/>
                      <a:pt x="2656" y="0"/>
                      <a:pt x="5903" y="0"/>
                    </a:cubicBezTo>
                    <a:lnTo>
                      <a:pt x="8494268" y="0"/>
                    </a:lnTo>
                    <a:cubicBezTo>
                      <a:pt x="8497515" y="0"/>
                      <a:pt x="8500194" y="6858"/>
                      <a:pt x="8500194" y="15240"/>
                    </a:cubicBezTo>
                    <a:lnTo>
                      <a:pt x="8500194" y="1392047"/>
                    </a:lnTo>
                    <a:cubicBezTo>
                      <a:pt x="8500194" y="1400429"/>
                      <a:pt x="8497515" y="1407287"/>
                      <a:pt x="8494268" y="1407287"/>
                    </a:cubicBezTo>
                    <a:lnTo>
                      <a:pt x="5903" y="1407287"/>
                    </a:lnTo>
                    <a:cubicBezTo>
                      <a:pt x="2656" y="1407287"/>
                      <a:pt x="0" y="1400429"/>
                      <a:pt x="0" y="1392047"/>
                    </a:cubicBezTo>
                    <a:close/>
                  </a:path>
                </a:pathLst>
              </a:custGeom>
              <a:solidFill>
                <a:srgbClr val="FCF2B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816598" y="3884426"/>
              <a:ext cx="8767353" cy="872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43"/>
                </a:lnSpc>
              </a:pPr>
              <a:r>
                <a:rPr lang="en-US" sz="2076" b="1">
                  <a:solidFill>
                    <a:srgbClr val="1B1747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More organisations. More payment routes. More reporting lines. More points of failure.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220897" y="4134880"/>
              <a:ext cx="476073" cy="380850"/>
              <a:chOff x="0" y="0"/>
              <a:chExt cx="435572" cy="348450"/>
            </a:xfrm>
          </p:grpSpPr>
          <p:sp>
            <p:nvSpPr>
              <p:cNvPr id="50" name="Freeform 50" descr="preencoded.png"/>
              <p:cNvSpPr/>
              <p:nvPr/>
            </p:nvSpPr>
            <p:spPr>
              <a:xfrm>
                <a:off x="0" y="0"/>
                <a:ext cx="435610" cy="348488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348488">
                    <a:moveTo>
                      <a:pt x="0" y="0"/>
                    </a:moveTo>
                    <a:lnTo>
                      <a:pt x="435610" y="0"/>
                    </a:lnTo>
                    <a:lnTo>
                      <a:pt x="435610" y="348488"/>
                    </a:lnTo>
                    <a:lnTo>
                      <a:pt x="0" y="34848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/>
                <a:stretch>
                  <a:fillRect l="-370" r="-361" b="1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5F2EE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5679" y="1407466"/>
            <a:ext cx="16323621" cy="8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0"/>
              </a:lnSpc>
            </a:pPr>
            <a:r>
              <a:rPr lang="en-US" sz="54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PCNs Have Already Shown Us the Warning Signs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1282" y="2281085"/>
            <a:ext cx="16365436" cy="50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21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PCNs were the first test. Neighbourhoods will be the bigger one.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63486" y="3089224"/>
            <a:ext cx="5403352" cy="5066109"/>
            <a:chOff x="0" y="0"/>
            <a:chExt cx="7204469" cy="67548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04456" cy="6754749"/>
            </a:xfrm>
            <a:custGeom>
              <a:avLst/>
              <a:gdLst/>
              <a:ahLst/>
              <a:cxnLst/>
              <a:rect l="l" t="t" r="r" b="b"/>
              <a:pathLst>
                <a:path w="7204456" h="6754749">
                  <a:moveTo>
                    <a:pt x="0" y="54864"/>
                  </a:moveTo>
                  <a:cubicBezTo>
                    <a:pt x="0" y="24638"/>
                    <a:pt x="24638" y="0"/>
                    <a:pt x="54864" y="0"/>
                  </a:cubicBezTo>
                  <a:lnTo>
                    <a:pt x="7149592" y="0"/>
                  </a:lnTo>
                  <a:cubicBezTo>
                    <a:pt x="7179945" y="0"/>
                    <a:pt x="7204456" y="24638"/>
                    <a:pt x="7204456" y="54864"/>
                  </a:cubicBezTo>
                  <a:lnTo>
                    <a:pt x="7204456" y="6699885"/>
                  </a:lnTo>
                  <a:cubicBezTo>
                    <a:pt x="7204456" y="6730238"/>
                    <a:pt x="7179818" y="6754749"/>
                    <a:pt x="7149592" y="6754749"/>
                  </a:cubicBezTo>
                  <a:lnTo>
                    <a:pt x="54864" y="6754749"/>
                  </a:lnTo>
                  <a:cubicBezTo>
                    <a:pt x="24511" y="6754749"/>
                    <a:pt x="0" y="6730111"/>
                    <a:pt x="0" y="6699885"/>
                  </a:cubicBezTo>
                  <a:close/>
                </a:path>
              </a:pathLst>
            </a:custGeom>
            <a:solidFill>
              <a:srgbClr val="1B1747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8073" y="3336131"/>
            <a:ext cx="4120010" cy="53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2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What Grew Quickly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8073" y="4059879"/>
            <a:ext cx="4854178" cy="261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ARRS workforce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Shared staffing arrangements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PCN-level budgets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Nominated payee arrangements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Cross-practice delivery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450806" y="3089224"/>
            <a:ext cx="5403352" cy="5066109"/>
            <a:chOff x="0" y="0"/>
            <a:chExt cx="7204469" cy="67548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04456" cy="6754749"/>
            </a:xfrm>
            <a:custGeom>
              <a:avLst/>
              <a:gdLst/>
              <a:ahLst/>
              <a:cxnLst/>
              <a:rect l="l" t="t" r="r" b="b"/>
              <a:pathLst>
                <a:path w="7204456" h="6754749">
                  <a:moveTo>
                    <a:pt x="0" y="54864"/>
                  </a:moveTo>
                  <a:cubicBezTo>
                    <a:pt x="0" y="24638"/>
                    <a:pt x="24638" y="0"/>
                    <a:pt x="54864" y="0"/>
                  </a:cubicBezTo>
                  <a:lnTo>
                    <a:pt x="7149592" y="0"/>
                  </a:lnTo>
                  <a:cubicBezTo>
                    <a:pt x="7179945" y="0"/>
                    <a:pt x="7204456" y="24638"/>
                    <a:pt x="7204456" y="54864"/>
                  </a:cubicBezTo>
                  <a:lnTo>
                    <a:pt x="7204456" y="6699885"/>
                  </a:lnTo>
                  <a:cubicBezTo>
                    <a:pt x="7204456" y="6730238"/>
                    <a:pt x="7179818" y="6754749"/>
                    <a:pt x="7149592" y="6754749"/>
                  </a:cubicBezTo>
                  <a:lnTo>
                    <a:pt x="54864" y="6754749"/>
                  </a:lnTo>
                  <a:cubicBezTo>
                    <a:pt x="24511" y="6754749"/>
                    <a:pt x="0" y="6730111"/>
                    <a:pt x="0" y="6699885"/>
                  </a:cubicBezTo>
                  <a:close/>
                </a:path>
              </a:pathLst>
            </a:custGeom>
            <a:solidFill>
              <a:srgbClr val="F58232">
                <a:alpha val="9019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725393" y="3336131"/>
            <a:ext cx="4854178" cy="104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What Often Lagged Behind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25393" y="4574829"/>
            <a:ext cx="4854178" cy="25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Written (and signed) agreements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Monthly reconciliations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Claims ownership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Payment approval routes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Conflict resolution mechanisms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Financial controls and oversight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35913" y="3336131"/>
            <a:ext cx="4120010" cy="53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200" b="1">
                <a:solidFill>
                  <a:srgbClr val="1B1747"/>
                </a:solidFill>
                <a:latin typeface="Inter Bold"/>
                <a:ea typeface="Inter Bold"/>
                <a:cs typeface="Inter Bold"/>
                <a:sym typeface="Inter Bold"/>
              </a:rPr>
              <a:t>What Happened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35913" y="4059879"/>
            <a:ext cx="5007769" cy="296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Disputes between practices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Missed or late claims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Unclear balances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Poor financial visibility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Mismanagement risk</a:t>
            </a:r>
          </a:p>
          <a:p>
            <a:pPr marL="506730" lvl="1" indent="-253365" algn="l">
              <a:lnSpc>
                <a:spcPts val="3399"/>
              </a:lnSpc>
              <a:buFont typeface="Arial"/>
              <a:buChar char="•"/>
            </a:pPr>
            <a:r>
              <a:rPr lang="en-US" sz="2100">
                <a:solidFill>
                  <a:srgbClr val="1B1747"/>
                </a:solidFill>
                <a:latin typeface="Inter"/>
                <a:ea typeface="Inter"/>
                <a:cs typeface="Inter"/>
                <a:sym typeface="Inter"/>
              </a:rPr>
              <a:t>Greater exposure to error, misappropriation or fraud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1282" y="8378428"/>
            <a:ext cx="16365436" cy="941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2100" i="1">
                <a:solidFill>
                  <a:srgbClr val="1B1747"/>
                </a:solidFill>
                <a:latin typeface="Inter Italics"/>
                <a:ea typeface="Inter Italics"/>
                <a:cs typeface="Inter Italics"/>
                <a:sym typeface="Inter Italics"/>
              </a:rPr>
              <a:t>Weak governance does not usually fail dramatically on day one. It fails slowly, through missed claims, unclear balances, undocumented decisions and damaged trust.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812664" y="146984"/>
            <a:ext cx="2362372" cy="1207052"/>
          </a:xfrm>
          <a:custGeom>
            <a:avLst/>
            <a:gdLst/>
            <a:ahLst/>
            <a:cxnLst/>
            <a:rect l="l" t="t" r="r" b="b"/>
            <a:pathLst>
              <a:path w="2362372" h="1207052">
                <a:moveTo>
                  <a:pt x="0" y="0"/>
                </a:moveTo>
                <a:lnTo>
                  <a:pt x="2362373" y="0"/>
                </a:lnTo>
                <a:lnTo>
                  <a:pt x="2362373" y="1207052"/>
                </a:lnTo>
                <a:lnTo>
                  <a:pt x="0" y="1207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Microsoft Macintosh PowerPoint</Application>
  <PresentationFormat>Custom</PresentationFormat>
  <Paragraphs>284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Inter Italics</vt:lpstr>
      <vt:lpstr>Inter Bold</vt:lpstr>
      <vt:lpstr>Arial</vt:lpstr>
      <vt:lpstr>Inter Bold Italics</vt:lpstr>
      <vt:lpstr>Calibri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The-model-is-changing-The-money-needs-a-structure (1).pptx</dc:title>
  <cp:lastModifiedBy>Hannah Stone</cp:lastModifiedBy>
  <cp:revision>1</cp:revision>
  <dcterms:created xsi:type="dcterms:W3CDTF">2006-08-16T00:00:00Z</dcterms:created>
  <dcterms:modified xsi:type="dcterms:W3CDTF">2026-05-11T14:02:12Z</dcterms:modified>
  <dc:identifier>DAHJTkc-3ec</dc:identifier>
</cp:coreProperties>
</file>